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Raleway" panose="020B060402020202020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561146-33CC-4F28-B817-D9DE9275BE24}">
  <a:tblStyle styleId="{D7561146-33CC-4F28-B817-D9DE9275BE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682174-720D-4B5E-AE63-D5C801FC06F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08BF39-CD93-4BB0-83E9-A78420989AD5}"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60"/>
  </p:normalViewPr>
  <p:slideViewPr>
    <p:cSldViewPr snapToGrid="0">
      <p:cViewPr varScale="1">
        <p:scale>
          <a:sx n="90" d="100"/>
          <a:sy n="90"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nbc.com/2017/08/12/millennials-breathing-new-life-into-golf-and-heres-how-the-industry-is-responding.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afternoon. My name is Christian Bush and I am the team lead for Golf Glove. As far as development, I work on the coaching application and bluetooth reception.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f6ac4c0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f6ac4c0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Spencer</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7ebba98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7ebba98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Spencer</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7f6ac4c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7f6ac4c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Spencer</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7ebba98a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7ebba98a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7ebba98a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7ebba98a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7f6ac4c0e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47f6ac4c0e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7f6ac4c0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7f6ac4c0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7ebba98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7ebba98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7ebba98a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7ebba98a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Will</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7f6ac4c0e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7f6ac4c0e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None/>
            </a:pPr>
            <a:endParaRPr/>
          </a:p>
          <a:p>
            <a:pPr marL="0" lvl="0" indent="0" algn="l" rtl="0">
              <a:spcBef>
                <a:spcPts val="0"/>
              </a:spcBef>
              <a:spcAft>
                <a:spcPts val="0"/>
              </a:spcAft>
              <a:buNone/>
            </a:pPr>
            <a:r>
              <a:rPr lang="en"/>
              <a:t>Testing of the coaching application includes the bluetooth reception, the database performance, and the graphics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2fffeb02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2fffeb02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7ebba98a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7ebba98a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None/>
            </a:pPr>
            <a:endParaRPr/>
          </a:p>
          <a:p>
            <a:pPr marL="0" lvl="0" indent="0" algn="l" rtl="0">
              <a:spcBef>
                <a:spcPts val="0"/>
              </a:spcBef>
              <a:spcAft>
                <a:spcPts val="0"/>
              </a:spcAft>
              <a:buNone/>
            </a:pPr>
            <a:r>
              <a:rPr lang="en"/>
              <a:t>The Bluetooth reception testing will have two parts: distance and accuracy.</a:t>
            </a:r>
            <a:endParaRPr/>
          </a:p>
          <a:p>
            <a:pPr marL="0" lvl="0" indent="0" algn="l" rtl="0">
              <a:spcBef>
                <a:spcPts val="0"/>
              </a:spcBef>
              <a:spcAft>
                <a:spcPts val="0"/>
              </a:spcAft>
              <a:buNone/>
            </a:pPr>
            <a:r>
              <a:rPr lang="en"/>
              <a:t>We planned to complete the distance test with a rangefinder in an open field but weather has delayed those plans these past couple days.</a:t>
            </a:r>
            <a:endParaRPr/>
          </a:p>
          <a:p>
            <a:pPr marL="0" lvl="0" indent="0" algn="l" rtl="0">
              <a:spcBef>
                <a:spcPts val="0"/>
              </a:spcBef>
              <a:spcAft>
                <a:spcPts val="0"/>
              </a:spcAft>
              <a:buNone/>
            </a:pPr>
            <a:r>
              <a:rPr lang="en"/>
              <a:t>We will also test the accuracy of the connection to ensure the frontend is receiving all the frames that the wrist controller sends.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7ffaab62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47ffaab62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None/>
            </a:pPr>
            <a:endParaRPr/>
          </a:p>
          <a:p>
            <a:pPr marL="0" lvl="0" indent="0" algn="l" rtl="0">
              <a:spcBef>
                <a:spcPts val="0"/>
              </a:spcBef>
              <a:spcAft>
                <a:spcPts val="0"/>
              </a:spcAft>
              <a:buNone/>
            </a:pPr>
            <a:r>
              <a:rPr lang="en"/>
              <a:t>We tested the write performance of our database to ensure 120 Hz sensor pollings can be stored, where each polling is 56 bytes in length. It was found that over 10,000 records, none had exceeded our 120 Hz constraint, and the write performance actually averaged 1.3 kHz</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7ebba98a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7ebba98a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a:p>
            <a:pPr marL="0" lvl="0" indent="0" algn="l" rtl="0">
              <a:spcBef>
                <a:spcPts val="0"/>
              </a:spcBef>
              <a:spcAft>
                <a:spcPts val="0"/>
              </a:spcAft>
              <a:buNone/>
            </a:pPr>
            <a:endParaRPr/>
          </a:p>
          <a:p>
            <a:pPr marL="0" lvl="0" indent="0" algn="l" rtl="0">
              <a:spcBef>
                <a:spcPts val="0"/>
              </a:spcBef>
              <a:spcAft>
                <a:spcPts val="0"/>
              </a:spcAft>
              <a:buNone/>
            </a:pPr>
            <a:r>
              <a:rPr lang="en"/>
              <a:t>Alongside the database testing, the coaching application needs to test the backend to frontend throughput. This is the speed that the backend can send data to the frontend through the WebSocket connection. Our speed should exceed 120 Hz here too which equivalent to 0.8333 milliseconds. The delta values outlined in red are the ones that exceeded the requirement. However, this is only momentary. The application averages 0.6 milliseconds between each data frame, more than 10 times quicker than the constraint bandwidth.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96131d3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496131d3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Sensors</a:t>
            </a:r>
            <a:endParaRPr sz="1400">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Mount LiquidWire, Pressure, IMU</a:t>
            </a:r>
            <a:endParaRPr sz="1400">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Sensor Unit Testing</a:t>
            </a:r>
            <a:endParaRPr sz="1400">
              <a:latin typeface="Lato"/>
              <a:ea typeface="Lato"/>
              <a:cs typeface="Lato"/>
              <a:sym typeface="Lato"/>
            </a:endParaRPr>
          </a:p>
          <a:p>
            <a:pPr marL="457200" lvl="0" indent="-317500" algn="l" rtl="0">
              <a:lnSpc>
                <a:spcPct val="150000"/>
              </a:lnSpc>
              <a:spcBef>
                <a:spcPts val="0"/>
              </a:spcBef>
              <a:spcAft>
                <a:spcPts val="0"/>
              </a:spcAft>
              <a:buClr>
                <a:srgbClr val="000000"/>
              </a:buClr>
              <a:buSzPts val="1400"/>
              <a:buFont typeface="Lato"/>
              <a:buChar char="●"/>
            </a:pPr>
            <a:r>
              <a:rPr lang="en" sz="1400" b="1">
                <a:latin typeface="Lato"/>
                <a:ea typeface="Lato"/>
                <a:cs typeface="Lato"/>
                <a:sym typeface="Lato"/>
              </a:rPr>
              <a:t>Wrist-mounted Microcontroller</a:t>
            </a:r>
            <a:endParaRPr sz="1400" b="1">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BLE Broadcast</a:t>
            </a:r>
            <a:endParaRPr sz="1400">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Threading Data Process/Send</a:t>
            </a:r>
            <a:endParaRPr sz="1400">
              <a:latin typeface="Lato"/>
              <a:ea typeface="Lato"/>
              <a:cs typeface="Lato"/>
              <a:sym typeface="Lato"/>
            </a:endParaRPr>
          </a:p>
          <a:p>
            <a:pPr marL="457200" lvl="0" indent="-317500" algn="l" rtl="0">
              <a:lnSpc>
                <a:spcPct val="150000"/>
              </a:lnSpc>
              <a:spcBef>
                <a:spcPts val="0"/>
              </a:spcBef>
              <a:spcAft>
                <a:spcPts val="0"/>
              </a:spcAft>
              <a:buClr>
                <a:srgbClr val="000000"/>
              </a:buClr>
              <a:buSzPts val="1400"/>
              <a:buFont typeface="Lato"/>
              <a:buChar char="●"/>
            </a:pPr>
            <a:r>
              <a:rPr lang="en" sz="1400" b="1">
                <a:latin typeface="Lato"/>
                <a:ea typeface="Lato"/>
                <a:cs typeface="Lato"/>
                <a:sym typeface="Lato"/>
              </a:rPr>
              <a:t>Coaching Application</a:t>
            </a:r>
            <a:endParaRPr sz="1400" b="1">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BLE Reception</a:t>
            </a:r>
            <a:endParaRPr sz="1400">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Backend ⇔ Frontend Communication</a:t>
            </a:r>
            <a:endParaRPr sz="1400">
              <a:latin typeface="Lato"/>
              <a:ea typeface="Lato"/>
              <a:cs typeface="Lato"/>
              <a:sym typeface="Lato"/>
            </a:endParaRPr>
          </a:p>
          <a:p>
            <a:pPr marL="914400" lvl="1" indent="-317500" algn="l" rtl="0">
              <a:lnSpc>
                <a:spcPct val="150000"/>
              </a:lnSpc>
              <a:spcBef>
                <a:spcPts val="0"/>
              </a:spcBef>
              <a:spcAft>
                <a:spcPts val="0"/>
              </a:spcAft>
              <a:buClr>
                <a:srgbClr val="000000"/>
              </a:buClr>
              <a:buSzPts val="1400"/>
              <a:buFont typeface="Lato"/>
              <a:buChar char="○"/>
            </a:pPr>
            <a:r>
              <a:rPr lang="en" sz="1400">
                <a:latin typeface="Lato"/>
                <a:ea typeface="Lato"/>
                <a:cs typeface="Lato"/>
                <a:sym typeface="Lato"/>
              </a:rPr>
              <a:t>Live Data Display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95a9f4700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95a9f4700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Christian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2fffeb02e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2fffeb02e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Christian</a:t>
            </a:r>
            <a:endParaRPr/>
          </a:p>
          <a:p>
            <a:pPr marL="0" lvl="0" indent="0" algn="l" rtl="0">
              <a:lnSpc>
                <a:spcPct val="100000"/>
              </a:lnSpc>
              <a:spcBef>
                <a:spcPts val="0"/>
              </a:spcBef>
              <a:spcAft>
                <a:spcPts val="0"/>
              </a:spcAft>
              <a:buNone/>
            </a:pPr>
            <a:r>
              <a:rPr lang="en"/>
              <a:t>Sprint 1: Independent subsystems establish the function mimicking any required integration.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Sprint 2: Integration of the microcontroller and the glove itself. Integration of the coaching application backend to frontend.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Sprint 3: Fully integrate the Golf Glove system. Data was polled by the microcontroller and displayed on the frontend.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Sprint 4: Improve quality of data sampled. Store data. Improve the display.</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Sprint 5: Completely test all the design constraints.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2fffeb02e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2fffeb02e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f8694d3f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f8694d3f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Showing overview again while questions are asked.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2fffeb02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2fffeb0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2fffeb02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2fffeb02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2fffeb02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2fffeb02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a:p>
            <a:pPr marL="0" lvl="0" indent="0" algn="l" rtl="0">
              <a:spcBef>
                <a:spcPts val="0"/>
              </a:spcBef>
              <a:spcAft>
                <a:spcPts val="0"/>
              </a:spcAft>
              <a:buNone/>
            </a:pPr>
            <a:r>
              <a:rPr lang="en"/>
              <a:t>Golf has seen a recent upswing with millenials, who represent 36 percent of the nearly 24 million golfers in the United States. With 40.6 million Americans interested in golf, well over a third of that number “Around 15 million additional millennials expressed interest in taking up the game.” [x] -- </a:t>
            </a:r>
            <a:r>
              <a:rPr lang="en" u="sng">
                <a:solidFill>
                  <a:schemeClr val="hlink"/>
                </a:solidFill>
                <a:hlinkClick r:id="rId3"/>
              </a:rPr>
              <a:t>https://www.cnbc.com/2017/08/12/millennials-breathing-new-life-into-golf-and-heres-how-the-industry-is-responding.html</a:t>
            </a:r>
            <a:endParaRPr/>
          </a:p>
          <a:p>
            <a:pPr marL="0" lvl="0" indent="0" algn="l" rtl="0">
              <a:spcBef>
                <a:spcPts val="0"/>
              </a:spcBef>
              <a:spcAft>
                <a:spcPts val="0"/>
              </a:spcAft>
              <a:buNone/>
            </a:pPr>
            <a:r>
              <a:rPr lang="en"/>
              <a:t>Modern golf coaching often involves recording swings with high-speed cameras and accompanying accelerometer/position data. Performing analysis on this data is time consuming and requires a professional to be on-course reviewing the footage and giving tips.</a:t>
            </a:r>
            <a:endParaRPr/>
          </a:p>
          <a:p>
            <a:pPr marL="0" lvl="0" indent="0" algn="l" rtl="0">
              <a:spcBef>
                <a:spcPts val="0"/>
              </a:spcBef>
              <a:spcAft>
                <a:spcPts val="0"/>
              </a:spcAft>
              <a:buNone/>
            </a:pPr>
            <a:r>
              <a:rPr lang="en"/>
              <a:t>Development has already started on the next generation of golf-swing coaching in the form of bluetooth position sensors paired with smartphone applications to give the user quick feedback based on comparing swing positioning to an ideal swing.</a:t>
            </a:r>
            <a:endParaRPr/>
          </a:p>
          <a:p>
            <a:pPr marL="0" lvl="0" indent="0" algn="l" rtl="0">
              <a:spcBef>
                <a:spcPts val="0"/>
              </a:spcBef>
              <a:spcAft>
                <a:spcPts val="0"/>
              </a:spcAft>
              <a:buNone/>
            </a:pPr>
            <a:r>
              <a:rPr lang="en"/>
              <a:t>Golf Glove intends to build upon this approach by incorporating proprietary LiquidWire wearable stretch-sensors to measure wrist angles and correlate it with swing positioning data to provide the amateur golfer a high-resolution analysis of their swing technique.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2fffeb02e_1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2fffeb02e_1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Landon</a:t>
            </a:r>
            <a:endParaRPr/>
          </a:p>
          <a:p>
            <a:pPr marL="0" lvl="0" indent="0" algn="l" rtl="0">
              <a:spcBef>
                <a:spcPts val="0"/>
              </a:spcBef>
              <a:spcAft>
                <a:spcPts val="0"/>
              </a:spcAft>
              <a:buNone/>
            </a:pPr>
            <a:r>
              <a:rPr lang="en"/>
              <a:t>Our display must show the user’s wrist stretch and hand orientation, as well as allow the user to choose between “live” and “recorded” options.</a:t>
            </a:r>
            <a:endParaRPr/>
          </a:p>
          <a:p>
            <a:pPr marL="0" lvl="0" indent="0" algn="l" rtl="0">
              <a:spcBef>
                <a:spcPts val="0"/>
              </a:spcBef>
              <a:spcAft>
                <a:spcPts val="0"/>
              </a:spcAft>
              <a:buNone/>
            </a:pPr>
            <a:endParaRPr/>
          </a:p>
          <a:p>
            <a:pPr marL="0" lvl="0" indent="0" algn="l" rtl="0">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7ebba98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7ebba98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Christian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809496d1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809496d1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Christian</a:t>
            </a:r>
            <a:endParaRPr/>
          </a:p>
          <a:p>
            <a:pPr marL="0" lvl="0" indent="0" algn="l" rtl="0">
              <a:spcBef>
                <a:spcPts val="0"/>
              </a:spcBef>
              <a:spcAft>
                <a:spcPts val="0"/>
              </a:spcAft>
              <a:buNone/>
            </a:pPr>
            <a:r>
              <a:rPr lang="en"/>
              <a:t>Our system is constrained to be modular. Meaning, users with different sized hands can still benefit from the glove. And if there wrist controller breaks, it can be swapped out for a new one without modifying the entire system.</a:t>
            </a:r>
            <a:endParaRPr/>
          </a:p>
          <a:p>
            <a:pPr marL="0" lvl="0" indent="0" algn="l" rtl="0">
              <a:spcBef>
                <a:spcPts val="0"/>
              </a:spcBef>
              <a:spcAft>
                <a:spcPts val="0"/>
              </a:spcAft>
              <a:buNone/>
            </a:pPr>
            <a:endParaRPr/>
          </a:p>
          <a:p>
            <a:pPr marL="0" lvl="0" indent="0" algn="l" rtl="0">
              <a:spcBef>
                <a:spcPts val="0"/>
              </a:spcBef>
              <a:spcAft>
                <a:spcPts val="0"/>
              </a:spcAft>
              <a:buNone/>
            </a:pPr>
            <a:r>
              <a:rPr lang="en"/>
              <a:t>The glove and controller must also be IP54 rated, so that the user can bring their training to a course with rain and dust.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2fffeb02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2fffeb02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Spencer</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CCCCCC"/>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9144000" cy="548700"/>
          </a:xfrm>
          <a:prstGeom prst="rect">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7" name="Google Shape;17;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8" name="Google Shape;18;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9" name="Google Shape;19;p2"/>
          <p:cNvPicPr preferRelativeResize="0"/>
          <p:nvPr/>
        </p:nvPicPr>
        <p:blipFill>
          <a:blip r:embed="rId2">
            <a:alphaModFix/>
          </a:blip>
          <a:stretch>
            <a:fillRect/>
          </a:stretch>
        </p:blipFill>
        <p:spPr>
          <a:xfrm>
            <a:off x="137160" y="0"/>
            <a:ext cx="3246121" cy="548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830392" y="4169130"/>
            <a:ext cx="745763" cy="45826"/>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83" name="Google Shape;83;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0"/>
        <p:cNvGrpSpPr/>
        <p:nvPr/>
      </p:nvGrpSpPr>
      <p:grpSpPr>
        <a:xfrm>
          <a:off x="0" y="0"/>
          <a:ext cx="0" cy="0"/>
          <a:chOff x="0" y="0"/>
          <a:chExt cx="0" cy="0"/>
        </a:xfrm>
      </p:grpSpPr>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5" name="Google Shape;25;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0" y="0"/>
            <a:ext cx="9144000" cy="548700"/>
          </a:xfrm>
          <a:prstGeom prst="rect">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5400000">
              <a:off x="4836311" y="2333254"/>
              <a:ext cx="25200" cy="536700"/>
            </a:xfrm>
            <a:prstGeom prst="rect">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2" name="Google Shape;32;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3" name="Google Shape;33;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34" name="Google Shape;34;p4"/>
          <p:cNvPicPr preferRelativeResize="0"/>
          <p:nvPr/>
        </p:nvPicPr>
        <p:blipFill>
          <a:blip r:embed="rId2">
            <a:alphaModFix/>
          </a:blip>
          <a:stretch>
            <a:fillRect/>
          </a:stretch>
        </p:blipFill>
        <p:spPr>
          <a:xfrm>
            <a:off x="137160" y="0"/>
            <a:ext cx="3246951" cy="548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sp>
        <p:nvSpPr>
          <p:cNvPr id="36" name="Google Shape;36;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5"/>
          <p:cNvGrpSpPr/>
          <p:nvPr/>
        </p:nvGrpSpPr>
        <p:grpSpPr>
          <a:xfrm>
            <a:off x="830392" y="1191256"/>
            <a:ext cx="745763" cy="45826"/>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1" name="Google Shape;41;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2" name="Google Shape;42;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3" name="Google Shape;43;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830392" y="1191256"/>
            <a:ext cx="745763" cy="45826"/>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7" name="Google Shape;57;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8" name="Google Shape;58;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9"/>
        <p:cNvGrpSpPr/>
        <p:nvPr/>
      </p:nvGrpSpPr>
      <p:grpSpPr>
        <a:xfrm>
          <a:off x="0" y="0"/>
          <a:ext cx="0" cy="0"/>
          <a:chOff x="0" y="0"/>
          <a:chExt cx="0" cy="0"/>
        </a:xfrm>
      </p:grpSpPr>
      <p:grpSp>
        <p:nvGrpSpPr>
          <p:cNvPr id="60" name="Google Shape;60;p8"/>
          <p:cNvGrpSpPr/>
          <p:nvPr/>
        </p:nvGrpSpPr>
        <p:grpSpPr>
          <a:xfrm>
            <a:off x="830392" y="4169130"/>
            <a:ext cx="745763" cy="45826"/>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4" name="Google Shape;64;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9"/>
          <p:cNvGrpSpPr/>
          <p:nvPr/>
        </p:nvGrpSpPr>
        <p:grpSpPr>
          <a:xfrm>
            <a:off x="830392" y="1191256"/>
            <a:ext cx="745763" cy="45826"/>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1" name="Google Shape;71;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72" name="Google Shape;72;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3" name="Google Shape;7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6" name="Google Shape;76;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rgbClr val="E5E5E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0"/>
            <a:ext cx="9144000" cy="548700"/>
          </a:xfrm>
          <a:prstGeom prst="rect">
            <a:avLst/>
          </a:prstGeom>
          <a:solidFill>
            <a:srgbClr val="66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1"/>
          <p:cNvPicPr preferRelativeResize="0"/>
          <p:nvPr/>
        </p:nvPicPr>
        <p:blipFill>
          <a:blip r:embed="rId13">
            <a:alphaModFix/>
          </a:blip>
          <a:stretch>
            <a:fillRect/>
          </a:stretch>
        </p:blipFill>
        <p:spPr>
          <a:xfrm>
            <a:off x="0" y="0"/>
            <a:ext cx="3246784" cy="548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28.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89"/>
        <p:cNvGrpSpPr/>
        <p:nvPr/>
      </p:nvGrpSpPr>
      <p:grpSpPr>
        <a:xfrm>
          <a:off x="0" y="0"/>
          <a:ext cx="0" cy="0"/>
          <a:chOff x="0" y="0"/>
          <a:chExt cx="0" cy="0"/>
        </a:xfrm>
      </p:grpSpPr>
      <p:pic>
        <p:nvPicPr>
          <p:cNvPr id="90" name="Google Shape;90;p13"/>
          <p:cNvPicPr preferRelativeResize="0"/>
          <p:nvPr/>
        </p:nvPicPr>
        <p:blipFill>
          <a:blip r:embed="rId3">
            <a:alphaModFix/>
          </a:blip>
          <a:stretch>
            <a:fillRect/>
          </a:stretch>
        </p:blipFill>
        <p:spPr>
          <a:xfrm rot="8795340">
            <a:off x="2821001" y="2663599"/>
            <a:ext cx="389324" cy="541401"/>
          </a:xfrm>
          <a:prstGeom prst="rect">
            <a:avLst/>
          </a:prstGeom>
          <a:noFill/>
          <a:ln>
            <a:noFill/>
          </a:ln>
        </p:spPr>
      </p:pic>
      <p:sp>
        <p:nvSpPr>
          <p:cNvPr id="91" name="Google Shape;91;p13"/>
          <p:cNvSpPr txBox="1">
            <a:spLocks noGrp="1"/>
          </p:cNvSpPr>
          <p:nvPr>
            <p:ph type="ctrTitle"/>
          </p:nvPr>
        </p:nvSpPr>
        <p:spPr>
          <a:xfrm>
            <a:off x="727950" y="527925"/>
            <a:ext cx="7688100" cy="7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Golf Glove	</a:t>
            </a:r>
            <a:endParaRPr/>
          </a:p>
        </p:txBody>
      </p:sp>
      <p:cxnSp>
        <p:nvCxnSpPr>
          <p:cNvPr id="92" name="Google Shape;92;p13"/>
          <p:cNvCxnSpPr/>
          <p:nvPr/>
        </p:nvCxnSpPr>
        <p:spPr>
          <a:xfrm flipH="1">
            <a:off x="2519450" y="2313250"/>
            <a:ext cx="1260300" cy="77100"/>
          </a:xfrm>
          <a:prstGeom prst="straightConnector1">
            <a:avLst/>
          </a:prstGeom>
          <a:noFill/>
          <a:ln w="9525" cap="flat" cmpd="sng">
            <a:solidFill>
              <a:schemeClr val="dk2"/>
            </a:solidFill>
            <a:prstDash val="solid"/>
            <a:round/>
            <a:headEnd type="none" w="med" len="med"/>
            <a:tailEnd type="none" w="med" len="med"/>
          </a:ln>
        </p:spPr>
      </p:cxnSp>
      <p:cxnSp>
        <p:nvCxnSpPr>
          <p:cNvPr id="93" name="Google Shape;93;p13"/>
          <p:cNvCxnSpPr/>
          <p:nvPr/>
        </p:nvCxnSpPr>
        <p:spPr>
          <a:xfrm rot="10800000">
            <a:off x="3750950" y="1281325"/>
            <a:ext cx="28800" cy="1028700"/>
          </a:xfrm>
          <a:prstGeom prst="straightConnector1">
            <a:avLst/>
          </a:prstGeom>
          <a:noFill/>
          <a:ln w="9525" cap="flat" cmpd="sng">
            <a:solidFill>
              <a:schemeClr val="dk2"/>
            </a:solidFill>
            <a:prstDash val="solid"/>
            <a:round/>
            <a:headEnd type="none" w="med" len="med"/>
            <a:tailEnd type="none" w="med" len="med"/>
          </a:ln>
        </p:spPr>
      </p:cxnSp>
      <p:pic>
        <p:nvPicPr>
          <p:cNvPr id="94" name="Google Shape;94;p13"/>
          <p:cNvPicPr preferRelativeResize="0"/>
          <p:nvPr/>
        </p:nvPicPr>
        <p:blipFill>
          <a:blip r:embed="rId4">
            <a:alphaModFix/>
          </a:blip>
          <a:stretch>
            <a:fillRect/>
          </a:stretch>
        </p:blipFill>
        <p:spPr>
          <a:xfrm rot="983261">
            <a:off x="6529540" y="1779597"/>
            <a:ext cx="1714433" cy="2384106"/>
          </a:xfrm>
          <a:prstGeom prst="rect">
            <a:avLst/>
          </a:prstGeom>
          <a:noFill/>
          <a:ln>
            <a:noFill/>
          </a:ln>
        </p:spPr>
      </p:pic>
      <p:pic>
        <p:nvPicPr>
          <p:cNvPr id="95" name="Google Shape;95;p13"/>
          <p:cNvPicPr preferRelativeResize="0"/>
          <p:nvPr/>
        </p:nvPicPr>
        <p:blipFill>
          <a:blip r:embed="rId5">
            <a:alphaModFix/>
          </a:blip>
          <a:stretch>
            <a:fillRect/>
          </a:stretch>
        </p:blipFill>
        <p:spPr>
          <a:xfrm rot="899998">
            <a:off x="5890004" y="2198722"/>
            <a:ext cx="1669504" cy="1669503"/>
          </a:xfrm>
          <a:prstGeom prst="rect">
            <a:avLst/>
          </a:prstGeom>
          <a:noFill/>
          <a:ln>
            <a:noFill/>
          </a:ln>
        </p:spPr>
      </p:pic>
      <p:sp>
        <p:nvSpPr>
          <p:cNvPr id="96" name="Google Shape;96;p13"/>
          <p:cNvSpPr/>
          <p:nvPr/>
        </p:nvSpPr>
        <p:spPr>
          <a:xfrm rot="-5401218" flipH="1">
            <a:off x="2873185" y="1466431"/>
            <a:ext cx="846600" cy="840600"/>
          </a:xfrm>
          <a:prstGeom prst="bentArrow">
            <a:avLst>
              <a:gd name="adj1" fmla="val 11107"/>
              <a:gd name="adj2" fmla="val 17877"/>
              <a:gd name="adj3" fmla="val 25000"/>
              <a:gd name="adj4" fmla="val 7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3"/>
          <p:cNvPicPr preferRelativeResize="0"/>
          <p:nvPr/>
        </p:nvPicPr>
        <p:blipFill>
          <a:blip r:embed="rId6">
            <a:alphaModFix/>
          </a:blip>
          <a:stretch>
            <a:fillRect/>
          </a:stretch>
        </p:blipFill>
        <p:spPr>
          <a:xfrm>
            <a:off x="3950750" y="4720303"/>
            <a:ext cx="423650" cy="321825"/>
          </a:xfrm>
          <a:prstGeom prst="rect">
            <a:avLst/>
          </a:prstGeom>
          <a:noFill/>
          <a:ln>
            <a:noFill/>
          </a:ln>
        </p:spPr>
      </p:pic>
      <p:sp>
        <p:nvSpPr>
          <p:cNvPr id="98" name="Google Shape;98;p13"/>
          <p:cNvSpPr/>
          <p:nvPr/>
        </p:nvSpPr>
        <p:spPr>
          <a:xfrm>
            <a:off x="4067775" y="4958950"/>
            <a:ext cx="189600" cy="125400"/>
          </a:xfrm>
          <a:prstGeom prst="rect">
            <a:avLst/>
          </a:prstGeom>
          <a:solidFill>
            <a:srgbClr val="E5E5E5"/>
          </a:solidFill>
          <a:ln w="9525" cap="flat" cmpd="sng">
            <a:solidFill>
              <a:srgbClr val="E5E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3"/>
          <p:cNvPicPr preferRelativeResize="0"/>
          <p:nvPr/>
        </p:nvPicPr>
        <p:blipFill>
          <a:blip r:embed="rId7">
            <a:alphaModFix/>
          </a:blip>
          <a:stretch>
            <a:fillRect/>
          </a:stretch>
        </p:blipFill>
        <p:spPr>
          <a:xfrm>
            <a:off x="414709" y="3306550"/>
            <a:ext cx="1266683" cy="1836949"/>
          </a:xfrm>
          <a:prstGeom prst="rect">
            <a:avLst/>
          </a:prstGeom>
          <a:noFill/>
          <a:ln>
            <a:noFill/>
          </a:ln>
        </p:spPr>
      </p:pic>
      <p:sp>
        <p:nvSpPr>
          <p:cNvPr id="100" name="Google Shape;100;p13"/>
          <p:cNvSpPr/>
          <p:nvPr/>
        </p:nvSpPr>
        <p:spPr>
          <a:xfrm>
            <a:off x="7586675" y="3071900"/>
            <a:ext cx="150900" cy="170400"/>
          </a:xfrm>
          <a:prstGeom prst="rect">
            <a:avLst/>
          </a:prstGeom>
          <a:solidFill>
            <a:srgbClr val="E5E5E5"/>
          </a:solidFill>
          <a:ln w="9525" cap="flat" cmpd="sng">
            <a:solidFill>
              <a:srgbClr val="E5E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3"/>
          <p:cNvPicPr preferRelativeResize="0"/>
          <p:nvPr/>
        </p:nvPicPr>
        <p:blipFill>
          <a:blip r:embed="rId8">
            <a:alphaModFix/>
          </a:blip>
          <a:stretch>
            <a:fillRect/>
          </a:stretch>
        </p:blipFill>
        <p:spPr>
          <a:xfrm>
            <a:off x="2228375" y="1662000"/>
            <a:ext cx="3235875" cy="323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 Subsystem</a:t>
            </a:r>
            <a:endParaRPr/>
          </a:p>
        </p:txBody>
      </p:sp>
      <p:sp>
        <p:nvSpPr>
          <p:cNvPr id="206" name="Google Shape;206;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07" name="Google Shape;207;p22"/>
          <p:cNvSpPr txBox="1"/>
          <p:nvPr/>
        </p:nvSpPr>
        <p:spPr>
          <a:xfrm>
            <a:off x="901350" y="1388275"/>
            <a:ext cx="7341300" cy="3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Lato"/>
                <a:ea typeface="Lato"/>
                <a:cs typeface="Lato"/>
                <a:sym typeface="Lato"/>
              </a:rPr>
              <a:t>Sensors</a:t>
            </a:r>
            <a:endParaRPr b="1" dirty="0">
              <a:latin typeface="Lato"/>
              <a:ea typeface="Lato"/>
              <a:cs typeface="Lato"/>
              <a:sym typeface="Lato"/>
            </a:endParaRPr>
          </a:p>
          <a:p>
            <a:pPr marL="457200" lvl="0" indent="0" algn="l" rtl="0">
              <a:spcBef>
                <a:spcPts val="0"/>
              </a:spcBef>
              <a:spcAft>
                <a:spcPts val="0"/>
              </a:spcAft>
              <a:buNone/>
            </a:pPr>
            <a:endParaRPr dirty="0">
              <a:latin typeface="Lato"/>
              <a:ea typeface="Lato"/>
              <a:cs typeface="Lato"/>
              <a:sym typeface="Lato"/>
            </a:endParaRPr>
          </a:p>
          <a:p>
            <a:pPr marL="139700" lvl="0" algn="l" rtl="0">
              <a:spcBef>
                <a:spcPts val="0"/>
              </a:spcBef>
              <a:spcAft>
                <a:spcPts val="0"/>
              </a:spcAft>
              <a:buSzPts val="1400"/>
            </a:pPr>
            <a:r>
              <a:rPr lang="en" dirty="0">
                <a:latin typeface="Lato"/>
                <a:ea typeface="Lato"/>
                <a:cs typeface="Lato"/>
                <a:sym typeface="Lato"/>
              </a:rPr>
              <a:t>Accelerometer</a:t>
            </a:r>
            <a:endParaRPr dirty="0">
              <a:latin typeface="Lato"/>
              <a:ea typeface="Lato"/>
              <a:cs typeface="Lato"/>
              <a:sym typeface="Lato"/>
            </a:endParaRPr>
          </a:p>
          <a:p>
            <a:pPr marL="914400" lvl="0" indent="0" algn="l" rtl="0">
              <a:spcBef>
                <a:spcPts val="0"/>
              </a:spcBef>
              <a:spcAft>
                <a:spcPts val="0"/>
              </a:spcAft>
              <a:buNone/>
            </a:pPr>
            <a:endParaRPr dirty="0">
              <a:latin typeface="Lato"/>
              <a:ea typeface="Lato"/>
              <a:cs typeface="Lato"/>
              <a:sym typeface="Lato"/>
            </a:endParaRPr>
          </a:p>
          <a:p>
            <a:pPr marL="139700" lvl="0" algn="l" rtl="0">
              <a:spcBef>
                <a:spcPts val="0"/>
              </a:spcBef>
              <a:spcAft>
                <a:spcPts val="0"/>
              </a:spcAft>
              <a:buSzPts val="1400"/>
            </a:pPr>
            <a:r>
              <a:rPr lang="en" dirty="0">
                <a:latin typeface="Lato"/>
                <a:ea typeface="Lato"/>
                <a:cs typeface="Lato"/>
                <a:sym typeface="Lato"/>
              </a:rPr>
              <a:t>Gyroscope</a:t>
            </a:r>
            <a:endParaRPr dirty="0">
              <a:latin typeface="Lato"/>
              <a:ea typeface="Lato"/>
              <a:cs typeface="Lato"/>
              <a:sym typeface="Lato"/>
            </a:endParaRPr>
          </a:p>
          <a:p>
            <a:pPr marL="914400" lvl="0" indent="0" algn="l" rtl="0">
              <a:spcBef>
                <a:spcPts val="0"/>
              </a:spcBef>
              <a:spcAft>
                <a:spcPts val="0"/>
              </a:spcAft>
              <a:buNone/>
            </a:pPr>
            <a:endParaRPr dirty="0">
              <a:latin typeface="Lato"/>
              <a:ea typeface="Lato"/>
              <a:cs typeface="Lato"/>
              <a:sym typeface="Lato"/>
            </a:endParaRPr>
          </a:p>
          <a:p>
            <a:pPr marL="139700" lvl="0" algn="l" rtl="0">
              <a:spcBef>
                <a:spcPts val="0"/>
              </a:spcBef>
              <a:spcAft>
                <a:spcPts val="0"/>
              </a:spcAft>
              <a:buSzPts val="1400"/>
            </a:pPr>
            <a:r>
              <a:rPr lang="en" dirty="0">
                <a:latin typeface="Lato"/>
                <a:ea typeface="Lato"/>
                <a:cs typeface="Lato"/>
                <a:sym typeface="Lato"/>
              </a:rPr>
              <a:t>Pressure Sensor</a:t>
            </a:r>
            <a:endParaRPr dirty="0">
              <a:latin typeface="Lato"/>
              <a:ea typeface="Lato"/>
              <a:cs typeface="Lato"/>
              <a:sym typeface="Lato"/>
            </a:endParaRPr>
          </a:p>
          <a:p>
            <a:pPr marL="914400" lvl="0" indent="0" algn="l" rtl="0">
              <a:spcBef>
                <a:spcPts val="0"/>
              </a:spcBef>
              <a:spcAft>
                <a:spcPts val="0"/>
              </a:spcAft>
              <a:buNone/>
            </a:pPr>
            <a:endParaRPr dirty="0">
              <a:latin typeface="Lato"/>
              <a:ea typeface="Lato"/>
              <a:cs typeface="Lato"/>
              <a:sym typeface="Lato"/>
            </a:endParaRPr>
          </a:p>
          <a:p>
            <a:pPr marL="139700" lvl="0" algn="l" rtl="0">
              <a:spcBef>
                <a:spcPts val="0"/>
              </a:spcBef>
              <a:spcAft>
                <a:spcPts val="0"/>
              </a:spcAft>
              <a:buSzPts val="1400"/>
            </a:pPr>
            <a:r>
              <a:rPr lang="en" dirty="0">
                <a:latin typeface="Lato"/>
                <a:ea typeface="Lato"/>
                <a:cs typeface="Lato"/>
                <a:sym typeface="Lato"/>
              </a:rPr>
              <a:t>Liquid Wire</a:t>
            </a:r>
            <a:endParaRPr dirty="0">
              <a:latin typeface="Lato"/>
              <a:ea typeface="Lato"/>
              <a:cs typeface="Lato"/>
              <a:sym typeface="Lato"/>
            </a:endParaRPr>
          </a:p>
        </p:txBody>
      </p:sp>
      <p:sp>
        <p:nvSpPr>
          <p:cNvPr id="208" name="Google Shape;208;p22"/>
          <p:cNvSpPr/>
          <p:nvPr/>
        </p:nvSpPr>
        <p:spPr>
          <a:xfrm>
            <a:off x="2767700" y="2167600"/>
            <a:ext cx="2437200" cy="21246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2"/>
          <p:cNvPicPr preferRelativeResize="0"/>
          <p:nvPr/>
        </p:nvPicPr>
        <p:blipFill rotWithShape="1">
          <a:blip r:embed="rId3">
            <a:alphaModFix/>
          </a:blip>
          <a:srcRect t="3678" b="3669"/>
          <a:stretch/>
        </p:blipFill>
        <p:spPr>
          <a:xfrm>
            <a:off x="3275132" y="1933837"/>
            <a:ext cx="5708046" cy="244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3"/>
          <p:cNvPicPr preferRelativeResize="0"/>
          <p:nvPr/>
        </p:nvPicPr>
        <p:blipFill rotWithShape="1">
          <a:blip r:embed="rId3">
            <a:alphaModFix/>
          </a:blip>
          <a:srcRect l="11629" t="21358"/>
          <a:stretch/>
        </p:blipFill>
        <p:spPr>
          <a:xfrm>
            <a:off x="6012975" y="3304275"/>
            <a:ext cx="2755580" cy="1839171"/>
          </a:xfrm>
          <a:prstGeom prst="rect">
            <a:avLst/>
          </a:prstGeom>
          <a:noFill/>
          <a:ln>
            <a:noFill/>
          </a:ln>
        </p:spPr>
      </p:pic>
      <p:sp>
        <p:nvSpPr>
          <p:cNvPr id="215" name="Google Shape;215;p23"/>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 Subsystem - Accelerometer</a:t>
            </a:r>
            <a:endParaRPr/>
          </a:p>
        </p:txBody>
      </p:sp>
      <p:sp>
        <p:nvSpPr>
          <p:cNvPr id="216" name="Google Shape;216;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217" name="Google Shape;217;p23"/>
          <p:cNvGraphicFramePr/>
          <p:nvPr/>
        </p:nvGraphicFramePr>
        <p:xfrm>
          <a:off x="314600" y="1316200"/>
          <a:ext cx="8514800" cy="1798200"/>
        </p:xfrm>
        <a:graphic>
          <a:graphicData uri="http://schemas.openxmlformats.org/drawingml/2006/table">
            <a:tbl>
              <a:tblPr>
                <a:noFill/>
                <a:tableStyleId>{7B682174-720D-4B5E-AE63-D5C801FC06FA}</a:tableStyleId>
              </a:tblPr>
              <a:tblGrid>
                <a:gridCol w="1009375">
                  <a:extLst>
                    <a:ext uri="{9D8B030D-6E8A-4147-A177-3AD203B41FA5}">
                      <a16:colId xmlns:a16="http://schemas.microsoft.com/office/drawing/2014/main" val="20000"/>
                    </a:ext>
                  </a:extLst>
                </a:gridCol>
                <a:gridCol w="1009375">
                  <a:extLst>
                    <a:ext uri="{9D8B030D-6E8A-4147-A177-3AD203B41FA5}">
                      <a16:colId xmlns:a16="http://schemas.microsoft.com/office/drawing/2014/main" val="20001"/>
                    </a:ext>
                  </a:extLst>
                </a:gridCol>
                <a:gridCol w="1009375">
                  <a:extLst>
                    <a:ext uri="{9D8B030D-6E8A-4147-A177-3AD203B41FA5}">
                      <a16:colId xmlns:a16="http://schemas.microsoft.com/office/drawing/2014/main" val="20002"/>
                    </a:ext>
                  </a:extLst>
                </a:gridCol>
                <a:gridCol w="1009375">
                  <a:extLst>
                    <a:ext uri="{9D8B030D-6E8A-4147-A177-3AD203B41FA5}">
                      <a16:colId xmlns:a16="http://schemas.microsoft.com/office/drawing/2014/main" val="20003"/>
                    </a:ext>
                  </a:extLst>
                </a:gridCol>
                <a:gridCol w="1533250">
                  <a:extLst>
                    <a:ext uri="{9D8B030D-6E8A-4147-A177-3AD203B41FA5}">
                      <a16:colId xmlns:a16="http://schemas.microsoft.com/office/drawing/2014/main" val="20004"/>
                    </a:ext>
                  </a:extLst>
                </a:gridCol>
                <a:gridCol w="1329150">
                  <a:extLst>
                    <a:ext uri="{9D8B030D-6E8A-4147-A177-3AD203B41FA5}">
                      <a16:colId xmlns:a16="http://schemas.microsoft.com/office/drawing/2014/main" val="20005"/>
                    </a:ext>
                  </a:extLst>
                </a:gridCol>
                <a:gridCol w="161490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a:t>Test</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Xexp (m/s^2)</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Yexp</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Zexp</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Xact (% err)</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Yact</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Zact</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X-Axis</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9.8</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4AB91D"/>
                          </a:solidFill>
                        </a:rPr>
                        <a:t>10.050 (2.5%)</a:t>
                      </a:r>
                      <a:endParaRPr b="1">
                        <a:solidFill>
                          <a:srgbClr val="4AB91D"/>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0.106</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0.374</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Y-Axis</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9.8</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0.167</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4AB91D"/>
                          </a:solidFill>
                        </a:rPr>
                        <a:t>9.786 (0.14%)</a:t>
                      </a:r>
                      <a:endParaRPr b="1">
                        <a:solidFill>
                          <a:srgbClr val="4AB91D"/>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0.894</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Z-Axis</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9.8</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0.668</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0.159</a:t>
                      </a:r>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4AB91D"/>
                          </a:solidFill>
                        </a:rPr>
                        <a:t>10.135 (3.4%)</a:t>
                      </a:r>
                      <a:endParaRPr b="1">
                        <a:solidFill>
                          <a:srgbClr val="4AB91D"/>
                        </a:solidFill>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18" name="Google Shape;218;p23"/>
          <p:cNvSpPr txBox="1"/>
          <p:nvPr/>
        </p:nvSpPr>
        <p:spPr>
          <a:xfrm>
            <a:off x="314600" y="3095350"/>
            <a:ext cx="4973400" cy="5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Resting on each axis, measuring acceleration due to gravity.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 Subsystem - Gyroscope</a:t>
            </a:r>
            <a:endParaRPr/>
          </a:p>
        </p:txBody>
      </p:sp>
      <p:sp>
        <p:nvSpPr>
          <p:cNvPr id="224" name="Google Shape;224;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25" name="Google Shape;225;p24"/>
          <p:cNvSpPr txBox="1"/>
          <p:nvPr/>
        </p:nvSpPr>
        <p:spPr>
          <a:xfrm>
            <a:off x="729450" y="3763875"/>
            <a:ext cx="7341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90 degree movement from stepper motor over 860 ms.</a:t>
            </a:r>
            <a:endParaRPr/>
          </a:p>
        </p:txBody>
      </p:sp>
      <p:graphicFrame>
        <p:nvGraphicFramePr>
          <p:cNvPr id="226" name="Google Shape;226;p24"/>
          <p:cNvGraphicFramePr/>
          <p:nvPr/>
        </p:nvGraphicFramePr>
        <p:xfrm>
          <a:off x="729450" y="1984725"/>
          <a:ext cx="7688700" cy="1798200"/>
        </p:xfrm>
        <a:graphic>
          <a:graphicData uri="http://schemas.openxmlformats.org/drawingml/2006/table">
            <a:tbl>
              <a:tblPr>
                <a:noFill/>
                <a:tableStyleId>{7B682174-720D-4B5E-AE63-D5C801FC06FA}</a:tableStyleId>
              </a:tblPr>
              <a:tblGrid>
                <a:gridCol w="728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82400">
                  <a:extLst>
                    <a:ext uri="{9D8B030D-6E8A-4147-A177-3AD203B41FA5}">
                      <a16:colId xmlns:a16="http://schemas.microsoft.com/office/drawing/2014/main" val="20002"/>
                    </a:ext>
                  </a:extLst>
                </a:gridCol>
                <a:gridCol w="816500">
                  <a:extLst>
                    <a:ext uri="{9D8B030D-6E8A-4147-A177-3AD203B41FA5}">
                      <a16:colId xmlns:a16="http://schemas.microsoft.com/office/drawing/2014/main" val="20003"/>
                    </a:ext>
                  </a:extLst>
                </a:gridCol>
                <a:gridCol w="1510375">
                  <a:extLst>
                    <a:ext uri="{9D8B030D-6E8A-4147-A177-3AD203B41FA5}">
                      <a16:colId xmlns:a16="http://schemas.microsoft.com/office/drawing/2014/main" val="20004"/>
                    </a:ext>
                  </a:extLst>
                </a:gridCol>
                <a:gridCol w="1551250">
                  <a:extLst>
                    <a:ext uri="{9D8B030D-6E8A-4147-A177-3AD203B41FA5}">
                      <a16:colId xmlns:a16="http://schemas.microsoft.com/office/drawing/2014/main" val="20005"/>
                    </a:ext>
                  </a:extLst>
                </a:gridCol>
                <a:gridCol w="153757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a:t>Test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Xexp (dps)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Yexp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Zexp</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Xact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Yact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Zact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X-axis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104.65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4AB91D"/>
                          </a:solidFill>
                        </a:rPr>
                        <a:t>102.417 (2.13%)</a:t>
                      </a:r>
                      <a:endParaRPr b="1">
                        <a:solidFill>
                          <a:srgbClr val="4AB91D"/>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0.300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0.264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Y-axis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104.65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5.101</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4AB91D"/>
                          </a:solidFill>
                        </a:rPr>
                        <a:t>101.726 (2.79%)</a:t>
                      </a:r>
                      <a:endParaRPr b="1">
                        <a:solidFill>
                          <a:srgbClr val="4AB91D"/>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6.70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Z-axis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104.65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0.002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t>3.025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4AB91D"/>
                          </a:solidFill>
                        </a:rPr>
                        <a:t>103.129 (1.45%)</a:t>
                      </a:r>
                      <a:endParaRPr b="1">
                        <a:solidFill>
                          <a:srgbClr val="4AB91D"/>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5"/>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 Subsystem - Pressure Sensor</a:t>
            </a:r>
            <a:endParaRPr/>
          </a:p>
        </p:txBody>
      </p:sp>
      <p:sp>
        <p:nvSpPr>
          <p:cNvPr id="232" name="Google Shape;232;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33" name="Google Shape;233;p25" title="Chart"/>
          <p:cNvPicPr preferRelativeResize="0"/>
          <p:nvPr/>
        </p:nvPicPr>
        <p:blipFill>
          <a:blip r:embed="rId3">
            <a:alphaModFix/>
          </a:blip>
          <a:stretch>
            <a:fillRect/>
          </a:stretch>
        </p:blipFill>
        <p:spPr>
          <a:xfrm>
            <a:off x="729450" y="1654055"/>
            <a:ext cx="4286250" cy="2650331"/>
          </a:xfrm>
          <a:prstGeom prst="rect">
            <a:avLst/>
          </a:prstGeom>
          <a:noFill/>
          <a:ln>
            <a:noFill/>
          </a:ln>
          <a:effectLst>
            <a:outerShdw blurRad="50800" dist="38100" dir="5400000" algn="t" rotWithShape="0">
              <a:prstClr val="black">
                <a:alpha val="40000"/>
              </a:prstClr>
            </a:outerShdw>
          </a:effectLst>
        </p:spPr>
      </p:pic>
      <p:graphicFrame>
        <p:nvGraphicFramePr>
          <p:cNvPr id="234" name="Google Shape;234;p25"/>
          <p:cNvGraphicFramePr/>
          <p:nvPr/>
        </p:nvGraphicFramePr>
        <p:xfrm>
          <a:off x="5986950" y="1427825"/>
          <a:ext cx="1944750" cy="2771775"/>
        </p:xfrm>
        <a:graphic>
          <a:graphicData uri="http://schemas.openxmlformats.org/drawingml/2006/table">
            <a:tbl>
              <a:tblPr>
                <a:noFill/>
                <a:tableStyleId>{F708BF39-CD93-4BB0-83E9-A78420989AD5}</a:tableStyleId>
              </a:tblPr>
              <a:tblGrid>
                <a:gridCol w="800775">
                  <a:extLst>
                    <a:ext uri="{9D8B030D-6E8A-4147-A177-3AD203B41FA5}">
                      <a16:colId xmlns:a16="http://schemas.microsoft.com/office/drawing/2014/main" val="20000"/>
                    </a:ext>
                  </a:extLst>
                </a:gridCol>
                <a:gridCol w="1143975">
                  <a:extLst>
                    <a:ext uri="{9D8B030D-6E8A-4147-A177-3AD203B41FA5}">
                      <a16:colId xmlns:a16="http://schemas.microsoft.com/office/drawing/2014/main" val="20001"/>
                    </a:ext>
                  </a:extLst>
                </a:gridCol>
              </a:tblGrid>
              <a:tr h="361950">
                <a:tc>
                  <a:txBody>
                    <a:bodyPr/>
                    <a:lstStyle/>
                    <a:p>
                      <a:pPr marL="0" lvl="0" indent="0" algn="l" rtl="0">
                        <a:lnSpc>
                          <a:spcPct val="115000"/>
                        </a:lnSpc>
                        <a:spcBef>
                          <a:spcPts val="0"/>
                        </a:spcBef>
                        <a:spcAft>
                          <a:spcPts val="0"/>
                        </a:spcAft>
                        <a:buNone/>
                      </a:pPr>
                      <a:r>
                        <a:rPr lang="en" sz="1000" b="1"/>
                        <a:t>Weight (g)</a:t>
                      </a:r>
                      <a:endParaRPr sz="1000" b="1"/>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Measured (Ω)</a:t>
                      </a:r>
                      <a:endParaRPr sz="1000" b="1"/>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r" rtl="0">
                        <a:lnSpc>
                          <a:spcPct val="115000"/>
                        </a:lnSpc>
                        <a:spcBef>
                          <a:spcPts val="0"/>
                        </a:spcBef>
                        <a:spcAft>
                          <a:spcPts val="0"/>
                        </a:spcAft>
                        <a:buNone/>
                      </a:pPr>
                      <a:r>
                        <a:rPr lang="en" sz="1000"/>
                        <a:t>1000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980</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r" rtl="0">
                        <a:lnSpc>
                          <a:spcPct val="115000"/>
                        </a:lnSpc>
                        <a:spcBef>
                          <a:spcPts val="0"/>
                        </a:spcBef>
                        <a:spcAft>
                          <a:spcPts val="0"/>
                        </a:spcAft>
                        <a:buNone/>
                      </a:pPr>
                      <a:r>
                        <a:rPr lang="en" sz="1000"/>
                        <a:t>2000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530</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r" rtl="0">
                        <a:lnSpc>
                          <a:spcPct val="115000"/>
                        </a:lnSpc>
                        <a:spcBef>
                          <a:spcPts val="0"/>
                        </a:spcBef>
                        <a:spcAft>
                          <a:spcPts val="0"/>
                        </a:spcAft>
                        <a:buNone/>
                      </a:pPr>
                      <a:r>
                        <a:rPr lang="en" sz="1000"/>
                        <a:t>3000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390</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r" rtl="0">
                        <a:lnSpc>
                          <a:spcPct val="115000"/>
                        </a:lnSpc>
                        <a:spcBef>
                          <a:spcPts val="0"/>
                        </a:spcBef>
                        <a:spcAft>
                          <a:spcPts val="0"/>
                        </a:spcAft>
                        <a:buNone/>
                      </a:pPr>
                      <a:r>
                        <a:rPr lang="en" sz="1000"/>
                        <a:t>4000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346</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r" rtl="0">
                        <a:lnSpc>
                          <a:spcPct val="115000"/>
                        </a:lnSpc>
                        <a:spcBef>
                          <a:spcPts val="0"/>
                        </a:spcBef>
                        <a:spcAft>
                          <a:spcPts val="0"/>
                        </a:spcAft>
                        <a:buNone/>
                      </a:pPr>
                      <a:r>
                        <a:rPr lang="en" sz="1000"/>
                        <a:t>5000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315</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r" rtl="0">
                        <a:lnSpc>
                          <a:spcPct val="115000"/>
                        </a:lnSpc>
                        <a:spcBef>
                          <a:spcPts val="0"/>
                        </a:spcBef>
                        <a:spcAft>
                          <a:spcPts val="0"/>
                        </a:spcAft>
                        <a:buNone/>
                      </a:pPr>
                      <a:r>
                        <a:rPr lang="en" sz="1000"/>
                        <a:t>6000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300</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r" rtl="0">
                        <a:lnSpc>
                          <a:spcPct val="115000"/>
                        </a:lnSpc>
                        <a:spcBef>
                          <a:spcPts val="0"/>
                        </a:spcBef>
                        <a:spcAft>
                          <a:spcPts val="0"/>
                        </a:spcAft>
                        <a:buNone/>
                      </a:pPr>
                      <a:r>
                        <a:rPr lang="en" sz="1000"/>
                        <a:t>7000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290</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r" rtl="0">
                        <a:lnSpc>
                          <a:spcPct val="115000"/>
                        </a:lnSpc>
                        <a:spcBef>
                          <a:spcPts val="0"/>
                        </a:spcBef>
                        <a:spcAft>
                          <a:spcPts val="0"/>
                        </a:spcAft>
                        <a:buNone/>
                      </a:pPr>
                      <a:r>
                        <a:rPr lang="en" sz="1000"/>
                        <a:t>8000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272</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r" rtl="0">
                        <a:lnSpc>
                          <a:spcPct val="115000"/>
                        </a:lnSpc>
                        <a:spcBef>
                          <a:spcPts val="0"/>
                        </a:spcBef>
                        <a:spcAft>
                          <a:spcPts val="0"/>
                        </a:spcAft>
                        <a:buNone/>
                      </a:pPr>
                      <a:r>
                        <a:rPr lang="en" sz="1000"/>
                        <a:t>9000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260</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r" rtl="0">
                        <a:lnSpc>
                          <a:spcPct val="115000"/>
                        </a:lnSpc>
                        <a:spcBef>
                          <a:spcPts val="0"/>
                        </a:spcBef>
                        <a:spcAft>
                          <a:spcPts val="0"/>
                        </a:spcAft>
                        <a:buNone/>
                      </a:pPr>
                      <a:r>
                        <a:rPr lang="en" sz="1000"/>
                        <a:t>10000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255</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9550">
                <a:tc>
                  <a:txBody>
                    <a:bodyPr/>
                    <a:lstStyle/>
                    <a:p>
                      <a:pPr marL="0" lvl="0" indent="0" algn="r" rtl="0">
                        <a:lnSpc>
                          <a:spcPct val="115000"/>
                        </a:lnSpc>
                        <a:spcBef>
                          <a:spcPts val="0"/>
                        </a:spcBef>
                        <a:spcAft>
                          <a:spcPts val="0"/>
                        </a:spcAft>
                        <a:buNone/>
                      </a:pPr>
                      <a:r>
                        <a:rPr lang="en" sz="1000"/>
                        <a:t>11000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253</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6"/>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 Subsystem - LiquidWire</a:t>
            </a:r>
            <a:endParaRPr/>
          </a:p>
        </p:txBody>
      </p:sp>
      <p:sp>
        <p:nvSpPr>
          <p:cNvPr id="240" name="Google Shape;240;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241" name="Google Shape;241;p26"/>
          <p:cNvGraphicFramePr/>
          <p:nvPr/>
        </p:nvGraphicFramePr>
        <p:xfrm>
          <a:off x="373800" y="1296900"/>
          <a:ext cx="3189925" cy="3613785"/>
        </p:xfrm>
        <a:graphic>
          <a:graphicData uri="http://schemas.openxmlformats.org/drawingml/2006/table">
            <a:tbl>
              <a:tblPr>
                <a:noFill/>
                <a:tableStyleId>{F708BF39-CD93-4BB0-83E9-A78420989AD5}</a:tableStyleId>
              </a:tblPr>
              <a:tblGrid>
                <a:gridCol w="617725">
                  <a:extLst>
                    <a:ext uri="{9D8B030D-6E8A-4147-A177-3AD203B41FA5}">
                      <a16:colId xmlns:a16="http://schemas.microsoft.com/office/drawing/2014/main" val="20000"/>
                    </a:ext>
                  </a:extLst>
                </a:gridCol>
                <a:gridCol w="972175">
                  <a:extLst>
                    <a:ext uri="{9D8B030D-6E8A-4147-A177-3AD203B41FA5}">
                      <a16:colId xmlns:a16="http://schemas.microsoft.com/office/drawing/2014/main" val="20001"/>
                    </a:ext>
                  </a:extLst>
                </a:gridCol>
                <a:gridCol w="617725">
                  <a:extLst>
                    <a:ext uri="{9D8B030D-6E8A-4147-A177-3AD203B41FA5}">
                      <a16:colId xmlns:a16="http://schemas.microsoft.com/office/drawing/2014/main" val="20002"/>
                    </a:ext>
                  </a:extLst>
                </a:gridCol>
                <a:gridCol w="982300">
                  <a:extLst>
                    <a:ext uri="{9D8B030D-6E8A-4147-A177-3AD203B41FA5}">
                      <a16:colId xmlns:a16="http://schemas.microsoft.com/office/drawing/2014/main" val="20003"/>
                    </a:ext>
                  </a:extLst>
                </a:gridCol>
              </a:tblGrid>
              <a:tr h="361950">
                <a:tc>
                  <a:txBody>
                    <a:bodyPr/>
                    <a:lstStyle/>
                    <a:p>
                      <a:pPr marL="0" lvl="0" indent="0" algn="l" rtl="0">
                        <a:lnSpc>
                          <a:spcPct val="115000"/>
                        </a:lnSpc>
                        <a:spcBef>
                          <a:spcPts val="0"/>
                        </a:spcBef>
                        <a:spcAft>
                          <a:spcPts val="0"/>
                        </a:spcAft>
                        <a:buNone/>
                      </a:pPr>
                      <a:r>
                        <a:rPr lang="en" sz="1000" b="1"/>
                        <a:t>Angle (°)</a:t>
                      </a:r>
                      <a:endParaRPr sz="1000" b="1"/>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Resistance (Ω)</a:t>
                      </a:r>
                      <a:endParaRPr sz="1000" b="1"/>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Angle (°)</a:t>
                      </a:r>
                      <a:endParaRPr sz="1000" b="1"/>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t>Resistance (Ω)</a:t>
                      </a:r>
                      <a:endParaRPr sz="1000" b="1"/>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r" rtl="0">
                        <a:lnSpc>
                          <a:spcPct val="115000"/>
                        </a:lnSpc>
                        <a:spcBef>
                          <a:spcPts val="0"/>
                        </a:spcBef>
                        <a:spcAft>
                          <a:spcPts val="0"/>
                        </a:spcAft>
                        <a:buNone/>
                      </a:pPr>
                      <a:r>
                        <a:rPr lang="en" sz="1000"/>
                        <a:t>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5.3</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48</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6.5</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r" rtl="0">
                        <a:lnSpc>
                          <a:spcPct val="115000"/>
                        </a:lnSpc>
                        <a:spcBef>
                          <a:spcPts val="0"/>
                        </a:spcBef>
                        <a:spcAft>
                          <a:spcPts val="0"/>
                        </a:spcAft>
                        <a:buNone/>
                      </a:pPr>
                      <a:r>
                        <a:rPr lang="en" sz="1000"/>
                        <a:t>3</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5.4</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51</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6.6</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r" rtl="0">
                        <a:lnSpc>
                          <a:spcPct val="115000"/>
                        </a:lnSpc>
                        <a:spcBef>
                          <a:spcPts val="0"/>
                        </a:spcBef>
                        <a:spcAft>
                          <a:spcPts val="0"/>
                        </a:spcAft>
                        <a:buNone/>
                      </a:pPr>
                      <a:r>
                        <a:rPr lang="en" sz="1000"/>
                        <a:t>6</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5.4</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54</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6.7</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r" rtl="0">
                        <a:lnSpc>
                          <a:spcPct val="115000"/>
                        </a:lnSpc>
                        <a:spcBef>
                          <a:spcPts val="0"/>
                        </a:spcBef>
                        <a:spcAft>
                          <a:spcPts val="0"/>
                        </a:spcAft>
                        <a:buNone/>
                      </a:pPr>
                      <a:r>
                        <a:rPr lang="en" sz="1000"/>
                        <a:t>9</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5.5</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57</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6.8</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r" rtl="0">
                        <a:lnSpc>
                          <a:spcPct val="115000"/>
                        </a:lnSpc>
                        <a:spcBef>
                          <a:spcPts val="0"/>
                        </a:spcBef>
                        <a:spcAft>
                          <a:spcPts val="0"/>
                        </a:spcAft>
                        <a:buNone/>
                      </a:pPr>
                      <a:r>
                        <a:rPr lang="en" sz="1000"/>
                        <a:t>12</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5.6</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6.9</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r" rtl="0">
                        <a:lnSpc>
                          <a:spcPct val="115000"/>
                        </a:lnSpc>
                        <a:spcBef>
                          <a:spcPts val="0"/>
                        </a:spcBef>
                        <a:spcAft>
                          <a:spcPts val="0"/>
                        </a:spcAft>
                        <a:buNone/>
                      </a:pPr>
                      <a:r>
                        <a:rPr lang="en" sz="1000"/>
                        <a:t>15</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5.7</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63</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r" rtl="0">
                        <a:lnSpc>
                          <a:spcPct val="115000"/>
                        </a:lnSpc>
                        <a:spcBef>
                          <a:spcPts val="0"/>
                        </a:spcBef>
                        <a:spcAft>
                          <a:spcPts val="0"/>
                        </a:spcAft>
                        <a:buNone/>
                      </a:pPr>
                      <a:r>
                        <a:rPr lang="en" sz="1000"/>
                        <a:t>18</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5.8</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66</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7.1</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r" rtl="0">
                        <a:lnSpc>
                          <a:spcPct val="115000"/>
                        </a:lnSpc>
                        <a:spcBef>
                          <a:spcPts val="0"/>
                        </a:spcBef>
                        <a:spcAft>
                          <a:spcPts val="0"/>
                        </a:spcAft>
                        <a:buNone/>
                      </a:pPr>
                      <a:r>
                        <a:rPr lang="en" sz="1000"/>
                        <a:t>21</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5.9</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69</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7.1</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r" rtl="0">
                        <a:lnSpc>
                          <a:spcPct val="115000"/>
                        </a:lnSpc>
                        <a:spcBef>
                          <a:spcPts val="0"/>
                        </a:spcBef>
                        <a:spcAft>
                          <a:spcPts val="0"/>
                        </a:spcAft>
                        <a:buNone/>
                      </a:pPr>
                      <a:r>
                        <a:rPr lang="en" sz="1000"/>
                        <a:t>24</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5.9</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72</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7.2</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r" rtl="0">
                        <a:lnSpc>
                          <a:spcPct val="115000"/>
                        </a:lnSpc>
                        <a:spcBef>
                          <a:spcPts val="0"/>
                        </a:spcBef>
                        <a:spcAft>
                          <a:spcPts val="0"/>
                        </a:spcAft>
                        <a:buNone/>
                      </a:pPr>
                      <a:r>
                        <a:rPr lang="en" sz="1000"/>
                        <a:t>27</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75</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7.3</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r" rtl="0">
                        <a:lnSpc>
                          <a:spcPct val="115000"/>
                        </a:lnSpc>
                        <a:spcBef>
                          <a:spcPts val="0"/>
                        </a:spcBef>
                        <a:spcAft>
                          <a:spcPts val="0"/>
                        </a:spcAft>
                        <a:buNone/>
                      </a:pPr>
                      <a:r>
                        <a:rPr lang="en" sz="1000"/>
                        <a:t>30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6.1</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78</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7.4</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0025">
                <a:tc>
                  <a:txBody>
                    <a:bodyPr/>
                    <a:lstStyle/>
                    <a:p>
                      <a:pPr marL="0" lvl="0" indent="0" algn="r" rtl="0">
                        <a:lnSpc>
                          <a:spcPct val="115000"/>
                        </a:lnSpc>
                        <a:spcBef>
                          <a:spcPts val="0"/>
                        </a:spcBef>
                        <a:spcAft>
                          <a:spcPts val="0"/>
                        </a:spcAft>
                        <a:buNone/>
                      </a:pPr>
                      <a:r>
                        <a:rPr lang="en" sz="1000"/>
                        <a:t>33</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6.1</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81</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7.5</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0025">
                <a:tc>
                  <a:txBody>
                    <a:bodyPr/>
                    <a:lstStyle/>
                    <a:p>
                      <a:pPr marL="0" lvl="0" indent="0" algn="r" rtl="0">
                        <a:lnSpc>
                          <a:spcPct val="115000"/>
                        </a:lnSpc>
                        <a:spcBef>
                          <a:spcPts val="0"/>
                        </a:spcBef>
                        <a:spcAft>
                          <a:spcPts val="0"/>
                        </a:spcAft>
                        <a:buNone/>
                      </a:pPr>
                      <a:r>
                        <a:rPr lang="en" sz="1000"/>
                        <a:t>36</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6.2</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84</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7.6</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00025">
                <a:tc>
                  <a:txBody>
                    <a:bodyPr/>
                    <a:lstStyle/>
                    <a:p>
                      <a:pPr marL="0" lvl="0" indent="0" algn="r" rtl="0">
                        <a:lnSpc>
                          <a:spcPct val="115000"/>
                        </a:lnSpc>
                        <a:spcBef>
                          <a:spcPts val="0"/>
                        </a:spcBef>
                        <a:spcAft>
                          <a:spcPts val="0"/>
                        </a:spcAft>
                        <a:buNone/>
                      </a:pPr>
                      <a:r>
                        <a:rPr lang="en" sz="1000"/>
                        <a:t>39</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6.3</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87</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7.7</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00025">
                <a:tc>
                  <a:txBody>
                    <a:bodyPr/>
                    <a:lstStyle/>
                    <a:p>
                      <a:pPr marL="0" lvl="0" indent="0" algn="r" rtl="0">
                        <a:lnSpc>
                          <a:spcPct val="115000"/>
                        </a:lnSpc>
                        <a:spcBef>
                          <a:spcPts val="0"/>
                        </a:spcBef>
                        <a:spcAft>
                          <a:spcPts val="0"/>
                        </a:spcAft>
                        <a:buNone/>
                      </a:pPr>
                      <a:r>
                        <a:rPr lang="en" sz="1000"/>
                        <a:t>42</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6.4</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90</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7.8</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1450">
                <a:tc>
                  <a:txBody>
                    <a:bodyPr/>
                    <a:lstStyle/>
                    <a:p>
                      <a:pPr marL="0" lvl="0" indent="0" algn="r" rtl="0">
                        <a:lnSpc>
                          <a:spcPct val="115000"/>
                        </a:lnSpc>
                        <a:spcBef>
                          <a:spcPts val="0"/>
                        </a:spcBef>
                        <a:spcAft>
                          <a:spcPts val="0"/>
                        </a:spcAft>
                        <a:buNone/>
                      </a:pPr>
                      <a:r>
                        <a:rPr lang="en" sz="1000"/>
                        <a:t>45</a:t>
                      </a:r>
                      <a:endParaRPr sz="1000"/>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6.4</a:t>
                      </a:r>
                      <a:endParaRPr sz="1000"/>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2857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pic>
        <p:nvPicPr>
          <p:cNvPr id="242" name="Google Shape;242;p26" title="Chart"/>
          <p:cNvPicPr preferRelativeResize="0"/>
          <p:nvPr/>
        </p:nvPicPr>
        <p:blipFill>
          <a:blip r:embed="rId3">
            <a:alphaModFix/>
          </a:blip>
          <a:stretch>
            <a:fillRect/>
          </a:stretch>
        </p:blipFill>
        <p:spPr>
          <a:xfrm>
            <a:off x="3978025" y="2403230"/>
            <a:ext cx="4479131" cy="2650331"/>
          </a:xfrm>
          <a:prstGeom prst="rect">
            <a:avLst/>
          </a:prstGeom>
          <a:noFill/>
          <a:ln>
            <a:noFill/>
          </a:ln>
        </p:spPr>
      </p:pic>
      <p:sp>
        <p:nvSpPr>
          <p:cNvPr id="243" name="Google Shape;243;p26"/>
          <p:cNvSpPr txBox="1"/>
          <p:nvPr/>
        </p:nvSpPr>
        <p:spPr>
          <a:xfrm>
            <a:off x="4359125" y="1296900"/>
            <a:ext cx="3853200" cy="91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ΔResistance (Ω) from 0° to 90° = 2.5 Ω</a:t>
            </a:r>
            <a:endParaRPr b="1"/>
          </a:p>
          <a:p>
            <a:pPr marL="0" lvl="0" indent="0" algn="l" rtl="0">
              <a:lnSpc>
                <a:spcPct val="115000"/>
              </a:lnSpc>
              <a:spcBef>
                <a:spcPts val="0"/>
              </a:spcBef>
              <a:spcAft>
                <a:spcPts val="0"/>
              </a:spcAft>
              <a:buNone/>
            </a:pPr>
            <a:r>
              <a:rPr lang="en" b="1"/>
              <a:t>=&gt; Angle (°) = 0.0278 x Resistance (Ω)</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Wrist Controller Subsystem</a:t>
            </a:r>
            <a:endParaRPr/>
          </a:p>
        </p:txBody>
      </p:sp>
      <p:sp>
        <p:nvSpPr>
          <p:cNvPr id="249" name="Google Shape;249;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50" name="Google Shape;250;p27"/>
          <p:cNvSpPr txBox="1"/>
          <p:nvPr/>
        </p:nvSpPr>
        <p:spPr>
          <a:xfrm>
            <a:off x="729450" y="1406749"/>
            <a:ext cx="7341300" cy="3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Wrist-mounted Microcontroller</a:t>
            </a:r>
            <a:endParaRPr b="1" dirty="0"/>
          </a:p>
          <a:p>
            <a:pPr marL="457200" lvl="0" indent="0" algn="l" rtl="0">
              <a:spcBef>
                <a:spcPts val="0"/>
              </a:spcBef>
              <a:spcAft>
                <a:spcPts val="0"/>
              </a:spcAft>
              <a:buNone/>
            </a:pPr>
            <a:endParaRPr dirty="0"/>
          </a:p>
          <a:p>
            <a:pPr marL="457200" lvl="0" indent="0" algn="l" rtl="0">
              <a:spcBef>
                <a:spcPts val="0"/>
              </a:spcBef>
              <a:spcAft>
                <a:spcPts val="0"/>
              </a:spcAft>
              <a:buNone/>
            </a:pPr>
            <a:r>
              <a:rPr lang="en" dirty="0"/>
              <a:t>Battery</a:t>
            </a:r>
            <a:endParaRPr dirty="0"/>
          </a:p>
          <a:p>
            <a:pPr marL="457200" lvl="0" indent="0" algn="l" rtl="0">
              <a:spcBef>
                <a:spcPts val="0"/>
              </a:spcBef>
              <a:spcAft>
                <a:spcPts val="0"/>
              </a:spcAft>
              <a:buNone/>
            </a:pPr>
            <a:endParaRPr dirty="0"/>
          </a:p>
          <a:p>
            <a:pPr marL="457200" lvl="0" indent="0" algn="l" rtl="0">
              <a:spcBef>
                <a:spcPts val="0"/>
              </a:spcBef>
              <a:spcAft>
                <a:spcPts val="0"/>
              </a:spcAft>
              <a:buNone/>
            </a:pPr>
            <a:r>
              <a:rPr lang="en" dirty="0"/>
              <a:t>Sensor Polling</a:t>
            </a:r>
            <a:endParaRPr dirty="0"/>
          </a:p>
          <a:p>
            <a:pPr marL="457200" lvl="0" indent="0" algn="l" rtl="0">
              <a:spcBef>
                <a:spcPts val="0"/>
              </a:spcBef>
              <a:spcAft>
                <a:spcPts val="0"/>
              </a:spcAft>
              <a:buNone/>
            </a:pPr>
            <a:endParaRPr dirty="0"/>
          </a:p>
          <a:p>
            <a:pPr marL="457200" lvl="0" indent="0" algn="l" rtl="0">
              <a:spcBef>
                <a:spcPts val="0"/>
              </a:spcBef>
              <a:spcAft>
                <a:spcPts val="0"/>
              </a:spcAft>
              <a:buNone/>
            </a:pPr>
            <a:r>
              <a:rPr lang="en" dirty="0"/>
              <a:t>Bluetooth Broadcast</a:t>
            </a:r>
            <a:endParaRPr dirty="0"/>
          </a:p>
        </p:txBody>
      </p:sp>
      <p:sp>
        <p:nvSpPr>
          <p:cNvPr id="251" name="Google Shape;251;p27"/>
          <p:cNvSpPr/>
          <p:nvPr/>
        </p:nvSpPr>
        <p:spPr>
          <a:xfrm>
            <a:off x="4671325" y="2111150"/>
            <a:ext cx="2290200" cy="21246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 name="Google Shape;252;p27"/>
          <p:cNvPicPr preferRelativeResize="0"/>
          <p:nvPr/>
        </p:nvPicPr>
        <p:blipFill rotWithShape="1">
          <a:blip r:embed="rId3">
            <a:alphaModFix/>
          </a:blip>
          <a:srcRect t="3678" b="3669"/>
          <a:stretch/>
        </p:blipFill>
        <p:spPr>
          <a:xfrm>
            <a:off x="3091432" y="1952312"/>
            <a:ext cx="5708046" cy="244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Wrist Controller Subsystem - Sensor Polling</a:t>
            </a:r>
            <a:endParaRPr/>
          </a:p>
        </p:txBody>
      </p:sp>
      <p:sp>
        <p:nvSpPr>
          <p:cNvPr id="258" name="Google Shape;258;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259" name="Google Shape;259;p28"/>
          <p:cNvGraphicFramePr/>
          <p:nvPr/>
        </p:nvGraphicFramePr>
        <p:xfrm>
          <a:off x="952500" y="2000250"/>
          <a:ext cx="7239000" cy="1615350"/>
        </p:xfrm>
        <a:graphic>
          <a:graphicData uri="http://schemas.openxmlformats.org/drawingml/2006/table">
            <a:tbl>
              <a:tblPr>
                <a:noFill/>
                <a:tableStyleId>{7B682174-720D-4B5E-AE63-D5C801FC06FA}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Test</a:t>
                      </a:r>
                      <a:endParaRPr/>
                    </a:p>
                  </a:txBody>
                  <a:tcPr marL="91425" marR="91425" marT="91425" marB="91425"/>
                </a:tc>
                <a:tc>
                  <a:txBody>
                    <a:bodyPr/>
                    <a:lstStyle/>
                    <a:p>
                      <a:pPr marL="0" lvl="0" indent="0" algn="l" rtl="0">
                        <a:spcBef>
                          <a:spcPts val="0"/>
                        </a:spcBef>
                        <a:spcAft>
                          <a:spcPts val="0"/>
                        </a:spcAft>
                        <a:buNone/>
                      </a:pPr>
                      <a:r>
                        <a:rPr lang="en"/>
                        <a:t>Expected</a:t>
                      </a:r>
                      <a:endParaRPr/>
                    </a:p>
                  </a:txBody>
                  <a:tcPr marL="91425" marR="91425" marT="91425" marB="91425"/>
                </a:tc>
                <a:tc>
                  <a:txBody>
                    <a:bodyPr/>
                    <a:lstStyle/>
                    <a:p>
                      <a:pPr marL="0" lvl="0" indent="0" algn="l" rtl="0">
                        <a:spcBef>
                          <a:spcPts val="0"/>
                        </a:spcBef>
                        <a:spcAft>
                          <a:spcPts val="0"/>
                        </a:spcAft>
                        <a:buNone/>
                      </a:pPr>
                      <a:r>
                        <a:rPr lang="en"/>
                        <a:t>Actual</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Total # of Readings in 3 seconds</a:t>
                      </a:r>
                      <a:endParaRPr/>
                    </a:p>
                  </a:txBody>
                  <a:tcPr marL="91425" marR="91425" marT="91425" marB="91425"/>
                </a:tc>
                <a:tc>
                  <a:txBody>
                    <a:bodyPr/>
                    <a:lstStyle/>
                    <a:p>
                      <a:pPr marL="0" lvl="0" indent="0" algn="l" rtl="0">
                        <a:spcBef>
                          <a:spcPts val="0"/>
                        </a:spcBef>
                        <a:spcAft>
                          <a:spcPts val="0"/>
                        </a:spcAft>
                        <a:buNone/>
                      </a:pPr>
                      <a:r>
                        <a:rPr lang="en"/>
                        <a:t>&gt;= 360 frames</a:t>
                      </a:r>
                      <a:endParaRPr/>
                    </a:p>
                  </a:txBody>
                  <a:tcPr marL="91425" marR="91425" marT="91425" marB="91425"/>
                </a:tc>
                <a:tc>
                  <a:txBody>
                    <a:bodyPr/>
                    <a:lstStyle/>
                    <a:p>
                      <a:pPr marL="0" lvl="0" indent="0" algn="l" rtl="0">
                        <a:spcBef>
                          <a:spcPts val="0"/>
                        </a:spcBef>
                        <a:spcAft>
                          <a:spcPts val="0"/>
                        </a:spcAft>
                        <a:buNone/>
                      </a:pPr>
                      <a:r>
                        <a:rPr lang="en"/>
                        <a:t>4470 frames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Time to read 10000 sensor frames</a:t>
                      </a:r>
                      <a:endParaRPr/>
                    </a:p>
                  </a:txBody>
                  <a:tcPr marL="91425" marR="91425" marT="91425" marB="91425"/>
                </a:tc>
                <a:tc>
                  <a:txBody>
                    <a:bodyPr/>
                    <a:lstStyle/>
                    <a:p>
                      <a:pPr marL="0" lvl="0" indent="0" algn="l" rtl="0">
                        <a:spcBef>
                          <a:spcPts val="0"/>
                        </a:spcBef>
                        <a:spcAft>
                          <a:spcPts val="0"/>
                        </a:spcAft>
                        <a:buNone/>
                      </a:pPr>
                      <a:r>
                        <a:rPr lang="en"/>
                        <a:t>&lt;= 83.3 sec</a:t>
                      </a:r>
                      <a:endParaRPr/>
                    </a:p>
                  </a:txBody>
                  <a:tcPr marL="91425" marR="91425" marT="91425" marB="91425"/>
                </a:tc>
                <a:tc>
                  <a:txBody>
                    <a:bodyPr/>
                    <a:lstStyle/>
                    <a:p>
                      <a:pPr marL="0" lvl="0" indent="0" algn="l" rtl="0">
                        <a:spcBef>
                          <a:spcPts val="0"/>
                        </a:spcBef>
                        <a:spcAft>
                          <a:spcPts val="0"/>
                        </a:spcAft>
                        <a:buNone/>
                      </a:pPr>
                      <a:r>
                        <a:rPr lang="en"/>
                        <a:t>7 seconds</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Wrist Controller Subsystem - BLE Broadcast</a:t>
            </a:r>
            <a:endParaRPr/>
          </a:p>
        </p:txBody>
      </p:sp>
      <p:sp>
        <p:nvSpPr>
          <p:cNvPr id="265" name="Google Shape;265;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66" name="Google Shape;266;p29"/>
          <p:cNvSpPr txBox="1"/>
          <p:nvPr/>
        </p:nvSpPr>
        <p:spPr>
          <a:xfrm>
            <a:off x="901350" y="1449525"/>
            <a:ext cx="7341300" cy="3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800" b="1">
                <a:latin typeface="Lato"/>
                <a:ea typeface="Lato"/>
                <a:cs typeface="Lato"/>
                <a:sym typeface="Lato"/>
              </a:rPr>
              <a:t>Constraints: </a:t>
            </a:r>
            <a:endParaRPr sz="1800" b="1">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800" b="1">
                <a:solidFill>
                  <a:srgbClr val="FF0000"/>
                </a:solidFill>
                <a:latin typeface="Lato"/>
                <a:ea typeface="Lato"/>
                <a:cs typeface="Lato"/>
                <a:sym typeface="Lato"/>
              </a:rPr>
              <a:t>120 Hz</a:t>
            </a:r>
            <a:r>
              <a:rPr lang="en" sz="1800">
                <a:latin typeface="Lato"/>
                <a:ea typeface="Lato"/>
                <a:cs typeface="Lato"/>
                <a:sym typeface="Lato"/>
              </a:rPr>
              <a:t> = 1 sample per 8.33ms</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
        <p:nvSpPr>
          <p:cNvPr id="267" name="Google Shape;267;p29"/>
          <p:cNvSpPr txBox="1"/>
          <p:nvPr/>
        </p:nvSpPr>
        <p:spPr>
          <a:xfrm>
            <a:off x="4630325" y="1449525"/>
            <a:ext cx="4097100" cy="104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Lato"/>
                <a:ea typeface="Lato"/>
                <a:cs typeface="Lato"/>
                <a:sym typeface="Lato"/>
              </a:rPr>
              <a:t>Conclusion:</a:t>
            </a:r>
            <a:r>
              <a:rPr lang="en" sz="1800">
                <a:latin typeface="Lato"/>
                <a:ea typeface="Lato"/>
                <a:cs typeface="Lato"/>
                <a:sym typeface="Lato"/>
              </a:rPr>
              <a:t> </a:t>
            </a:r>
            <a:endParaRPr sz="180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800">
                <a:latin typeface="Lato"/>
                <a:ea typeface="Lato"/>
                <a:cs typeface="Lato"/>
                <a:sym typeface="Lato"/>
              </a:rPr>
              <a:t>Avg. Broadcast Speed:	</a:t>
            </a:r>
            <a:r>
              <a:rPr lang="en" sz="1800" b="1">
                <a:solidFill>
                  <a:srgbClr val="4AB91D"/>
                </a:solidFill>
                <a:latin typeface="Lato"/>
                <a:ea typeface="Lato"/>
                <a:cs typeface="Lato"/>
                <a:sym typeface="Lato"/>
              </a:rPr>
              <a:t>125 Hz</a:t>
            </a:r>
            <a:endParaRPr>
              <a:solidFill>
                <a:srgbClr val="4AB91D"/>
              </a:solidFill>
            </a:endParaRPr>
          </a:p>
        </p:txBody>
      </p:sp>
      <p:pic>
        <p:nvPicPr>
          <p:cNvPr id="268" name="Google Shape;268;p29"/>
          <p:cNvPicPr preferRelativeResize="0"/>
          <p:nvPr/>
        </p:nvPicPr>
        <p:blipFill>
          <a:blip r:embed="rId3">
            <a:alphaModFix/>
          </a:blip>
          <a:stretch>
            <a:fillRect/>
          </a:stretch>
        </p:blipFill>
        <p:spPr>
          <a:xfrm>
            <a:off x="901350" y="2313850"/>
            <a:ext cx="7541249" cy="2513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Wrist Controller Subsystem - Battery</a:t>
            </a:r>
            <a:endParaRPr/>
          </a:p>
        </p:txBody>
      </p:sp>
      <p:sp>
        <p:nvSpPr>
          <p:cNvPr id="274" name="Google Shape;274;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75" name="Google Shape;275;p30"/>
          <p:cNvSpPr txBox="1"/>
          <p:nvPr/>
        </p:nvSpPr>
        <p:spPr>
          <a:xfrm>
            <a:off x="5691825" y="2098400"/>
            <a:ext cx="3149400" cy="217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Elapsed Time: 4.375 Hours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Avg. Current Draw: .1032 A</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Capacity Utilized: 451.5 mAH</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*Calculated Req. : 423.5 mAH</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 Difference: 6.61%</a:t>
            </a:r>
            <a:endParaRPr/>
          </a:p>
        </p:txBody>
      </p:sp>
      <p:sp>
        <p:nvSpPr>
          <p:cNvPr id="276" name="Google Shape;276;p30"/>
          <p:cNvSpPr txBox="1"/>
          <p:nvPr/>
        </p:nvSpPr>
        <p:spPr>
          <a:xfrm>
            <a:off x="2060550" y="4749850"/>
            <a:ext cx="6915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*Calculated “Required Capacity” is minimum capacity to run device for 5 hours (.0847 Amp Draw)</a:t>
            </a:r>
            <a:endParaRPr sz="1000"/>
          </a:p>
        </p:txBody>
      </p:sp>
      <p:pic>
        <p:nvPicPr>
          <p:cNvPr id="277" name="Google Shape;277;p30"/>
          <p:cNvPicPr preferRelativeResize="0"/>
          <p:nvPr/>
        </p:nvPicPr>
        <p:blipFill rotWithShape="1">
          <a:blip r:embed="rId3">
            <a:alphaModFix/>
          </a:blip>
          <a:srcRect/>
          <a:stretch/>
        </p:blipFill>
        <p:spPr>
          <a:xfrm>
            <a:off x="304800" y="1493380"/>
            <a:ext cx="5387023" cy="29383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Coaching App Subsystem</a:t>
            </a:r>
            <a:endParaRPr/>
          </a:p>
        </p:txBody>
      </p:sp>
      <p:sp>
        <p:nvSpPr>
          <p:cNvPr id="283" name="Google Shape;283;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84" name="Google Shape;284;p31"/>
          <p:cNvSpPr txBox="1"/>
          <p:nvPr/>
        </p:nvSpPr>
        <p:spPr>
          <a:xfrm>
            <a:off x="901350" y="1388275"/>
            <a:ext cx="7341300" cy="35334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Font typeface="Lato"/>
              <a:buAutoNum type="arabicPeriod"/>
            </a:pPr>
            <a:r>
              <a:rPr lang="en" sz="1800" dirty="0">
                <a:latin typeface="Lato"/>
                <a:ea typeface="Lato"/>
                <a:cs typeface="Lato"/>
                <a:sym typeface="Lato"/>
              </a:rPr>
              <a:t>Bluetooth Reception</a:t>
            </a:r>
          </a:p>
          <a:p>
            <a:pPr marL="457200" lvl="0" indent="-342900" algn="l" rtl="0">
              <a:lnSpc>
                <a:spcPct val="200000"/>
              </a:lnSpc>
              <a:spcBef>
                <a:spcPts val="0"/>
              </a:spcBef>
              <a:spcAft>
                <a:spcPts val="0"/>
              </a:spcAft>
              <a:buSzPts val="1800"/>
              <a:buFont typeface="Lato"/>
              <a:buAutoNum type="arabicPeriod"/>
            </a:pPr>
            <a:r>
              <a:rPr lang="en" sz="1800" dirty="0">
                <a:latin typeface="Lato"/>
                <a:ea typeface="Lato"/>
                <a:cs typeface="Lato"/>
                <a:sym typeface="Lato"/>
              </a:rPr>
              <a:t>Database</a:t>
            </a:r>
          </a:p>
          <a:p>
            <a:pPr marL="457200" lvl="0" indent="-342900" algn="l" rtl="0">
              <a:lnSpc>
                <a:spcPct val="200000"/>
              </a:lnSpc>
              <a:spcBef>
                <a:spcPts val="0"/>
              </a:spcBef>
              <a:spcAft>
                <a:spcPts val="0"/>
              </a:spcAft>
              <a:buSzPts val="1800"/>
              <a:buFont typeface="Lato"/>
              <a:buAutoNum type="arabicPeriod"/>
            </a:pPr>
            <a:r>
              <a:rPr lang="en" sz="1800" dirty="0">
                <a:latin typeface="Lato"/>
                <a:ea typeface="Lato"/>
                <a:cs typeface="Lato"/>
                <a:sym typeface="Lato"/>
              </a:rPr>
              <a:t>GUI</a:t>
            </a:r>
            <a:endParaRPr sz="1800" dirty="0">
              <a:latin typeface="Lato"/>
              <a:ea typeface="Lato"/>
              <a:cs typeface="Lato"/>
              <a:sym typeface="Lato"/>
            </a:endParaRPr>
          </a:p>
        </p:txBody>
      </p:sp>
      <p:pic>
        <p:nvPicPr>
          <p:cNvPr id="285" name="Google Shape;285;p31"/>
          <p:cNvPicPr preferRelativeResize="0"/>
          <p:nvPr/>
        </p:nvPicPr>
        <p:blipFill rotWithShape="1">
          <a:blip r:embed="rId3">
            <a:alphaModFix/>
          </a:blip>
          <a:srcRect t="3678" b="3669"/>
          <a:stretch/>
        </p:blipFill>
        <p:spPr>
          <a:xfrm>
            <a:off x="3030207" y="1987562"/>
            <a:ext cx="5708046" cy="2442275"/>
          </a:xfrm>
          <a:prstGeom prst="rect">
            <a:avLst/>
          </a:prstGeom>
          <a:noFill/>
          <a:ln>
            <a:noFill/>
          </a:ln>
        </p:spPr>
      </p:pic>
      <p:sp>
        <p:nvSpPr>
          <p:cNvPr id="286" name="Google Shape;286;p31"/>
          <p:cNvSpPr/>
          <p:nvPr/>
        </p:nvSpPr>
        <p:spPr>
          <a:xfrm>
            <a:off x="6600825" y="2034950"/>
            <a:ext cx="2445300" cy="23475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731520" y="640080"/>
            <a:ext cx="7688700" cy="7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a:t>
            </a:r>
            <a:endParaRPr/>
          </a:p>
        </p:txBody>
      </p:sp>
      <p:sp>
        <p:nvSpPr>
          <p:cNvPr id="107" name="Google Shape;107;p14"/>
          <p:cNvSpPr txBox="1"/>
          <p:nvPr/>
        </p:nvSpPr>
        <p:spPr>
          <a:xfrm>
            <a:off x="3638488" y="3178675"/>
            <a:ext cx="1745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Lato"/>
                <a:ea typeface="Lato"/>
                <a:cs typeface="Lato"/>
                <a:sym typeface="Lato"/>
              </a:rPr>
              <a:t>Will Carroll</a:t>
            </a:r>
            <a:endParaRPr sz="15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Computer Engineering Firmware</a:t>
            </a:r>
            <a:endParaRPr sz="1200">
              <a:latin typeface="Lato"/>
              <a:ea typeface="Lato"/>
              <a:cs typeface="Lato"/>
              <a:sym typeface="Lato"/>
            </a:endParaRPr>
          </a:p>
        </p:txBody>
      </p:sp>
      <p:sp>
        <p:nvSpPr>
          <p:cNvPr id="108" name="Google Shape;108;p14"/>
          <p:cNvSpPr txBox="1"/>
          <p:nvPr/>
        </p:nvSpPr>
        <p:spPr>
          <a:xfrm>
            <a:off x="1904725" y="3178675"/>
            <a:ext cx="1745700" cy="7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Lato"/>
                <a:ea typeface="Lato"/>
                <a:cs typeface="Lato"/>
                <a:sym typeface="Lato"/>
              </a:rPr>
              <a:t>Spencer Callicott</a:t>
            </a:r>
            <a:endParaRPr sz="15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Firmware</a:t>
            </a:r>
            <a:endParaRPr sz="1200">
              <a:latin typeface="Lato"/>
              <a:ea typeface="Lato"/>
              <a:cs typeface="Lato"/>
              <a:sym typeface="Lato"/>
            </a:endParaRPr>
          </a:p>
        </p:txBody>
      </p:sp>
      <p:sp>
        <p:nvSpPr>
          <p:cNvPr id="109" name="Google Shape;109;p14"/>
          <p:cNvSpPr txBox="1"/>
          <p:nvPr/>
        </p:nvSpPr>
        <p:spPr>
          <a:xfrm>
            <a:off x="7143575" y="3178675"/>
            <a:ext cx="1745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Lato"/>
                <a:ea typeface="Lato"/>
                <a:cs typeface="Lato"/>
                <a:sym typeface="Lato"/>
              </a:rPr>
              <a:t>Jack Fletcher</a:t>
            </a:r>
            <a:endParaRPr sz="15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0" name="Google Shape;110;p14"/>
          <p:cNvSpPr txBox="1"/>
          <p:nvPr/>
        </p:nvSpPr>
        <p:spPr>
          <a:xfrm>
            <a:off x="132188" y="3178675"/>
            <a:ext cx="1745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Lato"/>
                <a:ea typeface="Lato"/>
                <a:cs typeface="Lato"/>
                <a:sym typeface="Lato"/>
              </a:rPr>
              <a:t>Christian Bush</a:t>
            </a:r>
            <a:endParaRPr sz="15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1" name="Google Shape;111;p14"/>
          <p:cNvSpPr txBox="1"/>
          <p:nvPr/>
        </p:nvSpPr>
        <p:spPr>
          <a:xfrm>
            <a:off x="5375600" y="3178675"/>
            <a:ext cx="1745700" cy="49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Lato"/>
                <a:ea typeface="Lato"/>
                <a:cs typeface="Lato"/>
                <a:sym typeface="Lato"/>
              </a:rPr>
              <a:t>Landon Casey</a:t>
            </a:r>
            <a:endParaRPr sz="15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Hardware</a:t>
            </a:r>
            <a:endParaRPr sz="1200">
              <a:latin typeface="Lato"/>
              <a:ea typeface="Lato"/>
              <a:cs typeface="Lato"/>
              <a:sym typeface="Lato"/>
            </a:endParaRPr>
          </a:p>
        </p:txBody>
      </p:sp>
      <p:sp>
        <p:nvSpPr>
          <p:cNvPr id="112" name="Google Shape;112;p14"/>
          <p:cNvSpPr txBox="1"/>
          <p:nvPr/>
        </p:nvSpPr>
        <p:spPr>
          <a:xfrm>
            <a:off x="1535225" y="4441825"/>
            <a:ext cx="1800900" cy="21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114" name="Google Shape;114;p14"/>
          <p:cNvPicPr preferRelativeResize="0"/>
          <p:nvPr/>
        </p:nvPicPr>
        <p:blipFill rotWithShape="1">
          <a:blip r:embed="rId3">
            <a:alphaModFix/>
          </a:blip>
          <a:srcRect/>
          <a:stretch/>
        </p:blipFill>
        <p:spPr>
          <a:xfrm>
            <a:off x="1971813" y="1681363"/>
            <a:ext cx="1572765" cy="1572765"/>
          </a:xfrm>
          <a:prstGeom prst="rect">
            <a:avLst/>
          </a:prstGeom>
          <a:noFill/>
          <a:ln>
            <a:noFill/>
          </a:ln>
        </p:spPr>
      </p:pic>
      <p:pic>
        <p:nvPicPr>
          <p:cNvPr id="115" name="Google Shape;115;p14"/>
          <p:cNvPicPr preferRelativeResize="0"/>
          <p:nvPr/>
        </p:nvPicPr>
        <p:blipFill rotWithShape="1">
          <a:blip r:embed="rId4">
            <a:alphaModFix/>
          </a:blip>
          <a:srcRect/>
          <a:stretch/>
        </p:blipFill>
        <p:spPr>
          <a:xfrm>
            <a:off x="7230038" y="1681363"/>
            <a:ext cx="1572765" cy="1572765"/>
          </a:xfrm>
          <a:prstGeom prst="rect">
            <a:avLst/>
          </a:prstGeom>
          <a:noFill/>
          <a:ln>
            <a:noFill/>
          </a:ln>
        </p:spPr>
      </p:pic>
      <p:pic>
        <p:nvPicPr>
          <p:cNvPr id="116" name="Google Shape;116;p14"/>
          <p:cNvPicPr preferRelativeResize="0"/>
          <p:nvPr/>
        </p:nvPicPr>
        <p:blipFill rotWithShape="1">
          <a:blip r:embed="rId5">
            <a:alphaModFix/>
          </a:blip>
          <a:srcRect/>
          <a:stretch/>
        </p:blipFill>
        <p:spPr>
          <a:xfrm>
            <a:off x="5477500" y="1681363"/>
            <a:ext cx="1572765" cy="1572765"/>
          </a:xfrm>
          <a:prstGeom prst="rect">
            <a:avLst/>
          </a:prstGeom>
          <a:noFill/>
          <a:ln>
            <a:noFill/>
          </a:ln>
        </p:spPr>
      </p:pic>
      <p:pic>
        <p:nvPicPr>
          <p:cNvPr id="117" name="Google Shape;117;p14"/>
          <p:cNvPicPr preferRelativeResize="0"/>
          <p:nvPr/>
        </p:nvPicPr>
        <p:blipFill rotWithShape="1">
          <a:blip r:embed="rId6">
            <a:alphaModFix/>
          </a:blip>
          <a:srcRect/>
          <a:stretch/>
        </p:blipFill>
        <p:spPr>
          <a:xfrm>
            <a:off x="255763" y="1681363"/>
            <a:ext cx="1572765" cy="1572765"/>
          </a:xfrm>
          <a:prstGeom prst="rect">
            <a:avLst/>
          </a:prstGeom>
          <a:noFill/>
          <a:ln>
            <a:noFill/>
          </a:ln>
        </p:spPr>
      </p:pic>
      <p:pic>
        <p:nvPicPr>
          <p:cNvPr id="118" name="Google Shape;118;p14"/>
          <p:cNvPicPr preferRelativeResize="0"/>
          <p:nvPr/>
        </p:nvPicPr>
        <p:blipFill rotWithShape="1">
          <a:blip r:embed="rId7">
            <a:alphaModFix/>
          </a:blip>
          <a:srcRect/>
          <a:stretch/>
        </p:blipFill>
        <p:spPr>
          <a:xfrm>
            <a:off x="3726625" y="1681363"/>
            <a:ext cx="1572765" cy="15727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Coaching App Subsystem - BLE Reception</a:t>
            </a:r>
            <a:endParaRPr/>
          </a:p>
        </p:txBody>
      </p:sp>
      <p:sp>
        <p:nvSpPr>
          <p:cNvPr id="292" name="Google Shape;292;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93" name="Google Shape;293;p32"/>
          <p:cNvPicPr preferRelativeResize="0"/>
          <p:nvPr/>
        </p:nvPicPr>
        <p:blipFill>
          <a:blip r:embed="rId3">
            <a:alphaModFix/>
          </a:blip>
          <a:stretch>
            <a:fillRect/>
          </a:stretch>
        </p:blipFill>
        <p:spPr>
          <a:xfrm>
            <a:off x="6250300" y="1317993"/>
            <a:ext cx="2286000" cy="3566156"/>
          </a:xfrm>
          <a:prstGeom prst="rect">
            <a:avLst/>
          </a:prstGeom>
          <a:noFill/>
          <a:ln>
            <a:noFill/>
          </a:ln>
          <a:effectLst>
            <a:outerShdw blurRad="57150" dist="19050" dir="5400000" algn="bl" rotWithShape="0">
              <a:srgbClr val="000000">
                <a:alpha val="50000"/>
              </a:srgbClr>
            </a:outerShdw>
          </a:effectLst>
        </p:spPr>
      </p:pic>
      <p:pic>
        <p:nvPicPr>
          <p:cNvPr id="294" name="Google Shape;294;p32"/>
          <p:cNvPicPr preferRelativeResize="0"/>
          <p:nvPr/>
        </p:nvPicPr>
        <p:blipFill>
          <a:blip r:embed="rId4">
            <a:alphaModFix/>
          </a:blip>
          <a:stretch>
            <a:fillRect/>
          </a:stretch>
        </p:blipFill>
        <p:spPr>
          <a:xfrm>
            <a:off x="729461" y="1499500"/>
            <a:ext cx="5166360" cy="320314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Coaching App Subsystem - Database</a:t>
            </a:r>
            <a:endParaRPr/>
          </a:p>
        </p:txBody>
      </p:sp>
      <p:sp>
        <p:nvSpPr>
          <p:cNvPr id="300" name="Google Shape;300;p3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01" name="Google Shape;301;p33"/>
          <p:cNvSpPr txBox="1"/>
          <p:nvPr/>
        </p:nvSpPr>
        <p:spPr>
          <a:xfrm>
            <a:off x="889000" y="1351550"/>
            <a:ext cx="7164300" cy="3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a:latin typeface="Lato"/>
                <a:ea typeface="Lato"/>
                <a:cs typeface="Lato"/>
                <a:sym typeface="Lato"/>
              </a:rPr>
              <a:t>Constraints: </a:t>
            </a:r>
            <a:endParaRPr sz="1800" b="1">
              <a:latin typeface="Lato"/>
              <a:ea typeface="Lato"/>
              <a:cs typeface="Lato"/>
              <a:sym typeface="Lato"/>
            </a:endParaRPr>
          </a:p>
          <a:p>
            <a:pPr marL="0" marR="0" lvl="0" indent="0" algn="l" rtl="0">
              <a:lnSpc>
                <a:spcPct val="100000"/>
              </a:lnSpc>
              <a:spcBef>
                <a:spcPts val="0"/>
              </a:spcBef>
              <a:spcAft>
                <a:spcPts val="0"/>
              </a:spcAft>
              <a:buNone/>
            </a:pPr>
            <a:r>
              <a:rPr lang="en" sz="1800" b="1">
                <a:solidFill>
                  <a:srgbClr val="FF0000"/>
                </a:solidFill>
                <a:latin typeface="Lato"/>
                <a:ea typeface="Lato"/>
                <a:cs typeface="Lato"/>
                <a:sym typeface="Lato"/>
              </a:rPr>
              <a:t>120 Hz</a:t>
            </a:r>
            <a:r>
              <a:rPr lang="en" sz="1800">
                <a:latin typeface="Lato"/>
                <a:ea typeface="Lato"/>
                <a:cs typeface="Lato"/>
                <a:sym typeface="Lato"/>
              </a:rPr>
              <a:t> = 1 sample per 8.33ms</a:t>
            </a:r>
            <a:endParaRPr sz="1800">
              <a:latin typeface="Lato"/>
              <a:ea typeface="Lato"/>
              <a:cs typeface="Lato"/>
              <a:sym typeface="Lato"/>
            </a:endParaRPr>
          </a:p>
          <a:p>
            <a:pPr marL="0" marR="0" lvl="0" indent="0" algn="l" rtl="0">
              <a:lnSpc>
                <a:spcPct val="100000"/>
              </a:lnSpc>
              <a:spcBef>
                <a:spcPts val="0"/>
              </a:spcBef>
              <a:spcAft>
                <a:spcPts val="0"/>
              </a:spcAft>
              <a:buNone/>
            </a:pPr>
            <a:endParaRPr sz="1800">
              <a:latin typeface="Lato"/>
              <a:ea typeface="Lato"/>
              <a:cs typeface="Lato"/>
              <a:sym typeface="Lato"/>
            </a:endParaRPr>
          </a:p>
          <a:p>
            <a:pPr marL="0" marR="0" lvl="0" indent="0" algn="l" rtl="0">
              <a:lnSpc>
                <a:spcPct val="100000"/>
              </a:lnSpc>
              <a:spcBef>
                <a:spcPts val="0"/>
              </a:spcBef>
              <a:spcAft>
                <a:spcPts val="0"/>
              </a:spcAft>
              <a:buNone/>
            </a:pPr>
            <a:endParaRPr sz="1800">
              <a:latin typeface="Lato"/>
              <a:ea typeface="Lato"/>
              <a:cs typeface="Lato"/>
              <a:sym typeface="Lato"/>
            </a:endParaRPr>
          </a:p>
          <a:p>
            <a:pPr marL="0" marR="0" lvl="0" indent="0" algn="l" rtl="0">
              <a:lnSpc>
                <a:spcPct val="100000"/>
              </a:lnSpc>
              <a:spcBef>
                <a:spcPts val="0"/>
              </a:spcBef>
              <a:spcAft>
                <a:spcPts val="0"/>
              </a:spcAft>
              <a:buNone/>
            </a:pPr>
            <a:r>
              <a:rPr lang="en" sz="1800">
                <a:latin typeface="Lato"/>
                <a:ea typeface="Lato"/>
                <a:cs typeface="Lato"/>
                <a:sym typeface="Lato"/>
              </a:rPr>
              <a:t>                                                                                                                                   </a:t>
            </a:r>
            <a:endParaRPr sz="1800">
              <a:latin typeface="Lato"/>
              <a:ea typeface="Lato"/>
              <a:cs typeface="Lato"/>
              <a:sym typeface="Lato"/>
            </a:endParaRPr>
          </a:p>
        </p:txBody>
      </p:sp>
      <p:sp>
        <p:nvSpPr>
          <p:cNvPr id="302" name="Google Shape;302;p33"/>
          <p:cNvSpPr txBox="1"/>
          <p:nvPr/>
        </p:nvSpPr>
        <p:spPr>
          <a:xfrm>
            <a:off x="4572000" y="1351550"/>
            <a:ext cx="3364800" cy="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Lato"/>
                <a:ea typeface="Lato"/>
                <a:cs typeface="Lato"/>
                <a:sym typeface="Lato"/>
              </a:rPr>
              <a:t>Measured</a:t>
            </a:r>
            <a:r>
              <a:rPr lang="en" sz="1800" b="1" dirty="0">
                <a:latin typeface="Lato"/>
                <a:ea typeface="Lato"/>
                <a:cs typeface="Lato"/>
                <a:sym typeface="Lato"/>
              </a:rPr>
              <a:t>:</a:t>
            </a:r>
            <a:r>
              <a:rPr lang="en" sz="1800" dirty="0">
                <a:latin typeface="Lato"/>
                <a:ea typeface="Lato"/>
                <a:cs typeface="Lato"/>
                <a:sym typeface="Lato"/>
              </a:rPr>
              <a:t> </a:t>
            </a:r>
            <a:endParaRPr sz="1800" dirty="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 sz="1800" dirty="0">
                <a:latin typeface="Lato"/>
                <a:ea typeface="Lato"/>
                <a:cs typeface="Lato"/>
                <a:sym typeface="Lato"/>
              </a:rPr>
              <a:t>Average Write Speed: </a:t>
            </a:r>
            <a:r>
              <a:rPr lang="en" sz="1800" b="1" dirty="0">
                <a:solidFill>
                  <a:srgbClr val="4AB91D"/>
                </a:solidFill>
                <a:latin typeface="Lato"/>
                <a:ea typeface="Lato"/>
                <a:cs typeface="Lato"/>
                <a:sym typeface="Lato"/>
              </a:rPr>
              <a:t>1311 Hz</a:t>
            </a:r>
            <a:endParaRPr dirty="0">
              <a:solidFill>
                <a:srgbClr val="4AB91D"/>
              </a:solidFill>
            </a:endParaRPr>
          </a:p>
        </p:txBody>
      </p:sp>
      <p:pic>
        <p:nvPicPr>
          <p:cNvPr id="303" name="Google Shape;303;p33"/>
          <p:cNvPicPr preferRelativeResize="0"/>
          <p:nvPr/>
        </p:nvPicPr>
        <p:blipFill>
          <a:blip r:embed="rId3">
            <a:alphaModFix/>
          </a:blip>
          <a:stretch>
            <a:fillRect/>
          </a:stretch>
        </p:blipFill>
        <p:spPr>
          <a:xfrm>
            <a:off x="888988" y="2159750"/>
            <a:ext cx="6845223" cy="26892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4"/>
          <p:cNvSpPr txBox="1">
            <a:spLocks noGrp="1"/>
          </p:cNvSpPr>
          <p:nvPr>
            <p:ph type="title"/>
          </p:nvPr>
        </p:nvSpPr>
        <p:spPr>
          <a:xfrm>
            <a:off x="729450" y="640075"/>
            <a:ext cx="82935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Coaching App Subsystem - WebSocket Bandwidth</a:t>
            </a:r>
            <a:endParaRPr/>
          </a:p>
        </p:txBody>
      </p:sp>
      <p:sp>
        <p:nvSpPr>
          <p:cNvPr id="309" name="Google Shape;309;p3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310" name="Google Shape;310;p34"/>
          <p:cNvSpPr txBox="1"/>
          <p:nvPr/>
        </p:nvSpPr>
        <p:spPr>
          <a:xfrm>
            <a:off x="459000" y="1289025"/>
            <a:ext cx="7341300" cy="7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a:latin typeface="Lato"/>
                <a:ea typeface="Lato"/>
                <a:cs typeface="Lato"/>
                <a:sym typeface="Lato"/>
              </a:rPr>
              <a:t>Constraint:</a:t>
            </a:r>
            <a:r>
              <a:rPr lang="en" sz="1800">
                <a:latin typeface="Lato"/>
                <a:ea typeface="Lato"/>
                <a:cs typeface="Lato"/>
                <a:sym typeface="Lato"/>
              </a:rPr>
              <a:t>	   </a:t>
            </a:r>
            <a:r>
              <a:rPr lang="en" sz="1800">
                <a:solidFill>
                  <a:srgbClr val="FF0000"/>
                </a:solidFill>
                <a:latin typeface="Lato"/>
                <a:ea typeface="Lato"/>
                <a:cs typeface="Lato"/>
                <a:sym typeface="Lato"/>
              </a:rPr>
              <a:t>120 Hz</a:t>
            </a:r>
            <a:r>
              <a:rPr lang="en" sz="1800">
                <a:latin typeface="Lato"/>
                <a:ea typeface="Lato"/>
                <a:cs typeface="Lato"/>
                <a:sym typeface="Lato"/>
              </a:rPr>
              <a:t> </a:t>
            </a:r>
            <a:endParaRPr sz="1800">
              <a:latin typeface="Lato"/>
              <a:ea typeface="Lato"/>
              <a:cs typeface="Lato"/>
              <a:sym typeface="Lato"/>
            </a:endParaRPr>
          </a:p>
          <a:p>
            <a:pPr marL="0" marR="0" lvl="0" indent="0" algn="l" rtl="0">
              <a:lnSpc>
                <a:spcPct val="100000"/>
              </a:lnSpc>
              <a:spcBef>
                <a:spcPts val="0"/>
              </a:spcBef>
              <a:spcAft>
                <a:spcPts val="0"/>
              </a:spcAft>
              <a:buNone/>
            </a:pPr>
            <a:r>
              <a:rPr lang="en" sz="1800" b="1">
                <a:latin typeface="Lato"/>
                <a:ea typeface="Lato"/>
                <a:cs typeface="Lato"/>
                <a:sym typeface="Lato"/>
              </a:rPr>
              <a:t>Measured:</a:t>
            </a:r>
            <a:r>
              <a:rPr lang="en" sz="1800">
                <a:latin typeface="Lato"/>
                <a:ea typeface="Lato"/>
                <a:cs typeface="Lato"/>
                <a:sym typeface="Lato"/>
              </a:rPr>
              <a:t> 	</a:t>
            </a:r>
            <a:r>
              <a:rPr lang="en" sz="1800">
                <a:solidFill>
                  <a:srgbClr val="4AB91D"/>
                </a:solidFill>
                <a:latin typeface="Lato"/>
                <a:ea typeface="Lato"/>
                <a:cs typeface="Lato"/>
                <a:sym typeface="Lato"/>
              </a:rPr>
              <a:t>1600 Hz</a:t>
            </a:r>
            <a:endParaRPr sz="1800">
              <a:solidFill>
                <a:srgbClr val="4AB91D"/>
              </a:solidFill>
              <a:latin typeface="Lato"/>
              <a:ea typeface="Lato"/>
              <a:cs typeface="Lato"/>
              <a:sym typeface="Lato"/>
            </a:endParaRPr>
          </a:p>
        </p:txBody>
      </p:sp>
      <p:pic>
        <p:nvPicPr>
          <p:cNvPr id="311" name="Google Shape;311;p34"/>
          <p:cNvPicPr preferRelativeResize="0"/>
          <p:nvPr/>
        </p:nvPicPr>
        <p:blipFill rotWithShape="1">
          <a:blip r:embed="rId3">
            <a:alphaModFix/>
          </a:blip>
          <a:srcRect t="49" b="49"/>
          <a:stretch/>
        </p:blipFill>
        <p:spPr>
          <a:xfrm>
            <a:off x="459000" y="2215275"/>
            <a:ext cx="8229600" cy="2740457"/>
          </a:xfrm>
          <a:prstGeom prst="rect">
            <a:avLst/>
          </a:prstGeom>
          <a:noFill/>
          <a:ln>
            <a:noFill/>
          </a:ln>
          <a:effectLst>
            <a:outerShdw blurRad="57150" dist="19050" dir="5400000" algn="bl" rotWithShape="0">
              <a:srgbClr val="000000">
                <a:alpha val="50000"/>
              </a:srgbClr>
            </a:outerShdw>
          </a:effectLst>
        </p:spPr>
      </p:pic>
      <p:pic>
        <p:nvPicPr>
          <p:cNvPr id="312" name="Google Shape;312;p34"/>
          <p:cNvPicPr preferRelativeResize="0"/>
          <p:nvPr/>
        </p:nvPicPr>
        <p:blipFill>
          <a:blip r:embed="rId4">
            <a:alphaModFix/>
          </a:blip>
          <a:stretch>
            <a:fillRect/>
          </a:stretch>
        </p:blipFill>
        <p:spPr>
          <a:xfrm>
            <a:off x="6933775" y="1549488"/>
            <a:ext cx="1308882" cy="33528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5"/>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a:t>
            </a:r>
            <a:endParaRPr/>
          </a:p>
        </p:txBody>
      </p:sp>
      <p:sp>
        <p:nvSpPr>
          <p:cNvPr id="318" name="Google Shape;318;p3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19" name="Google Shape;319;p35"/>
          <p:cNvPicPr preferRelativeResize="0"/>
          <p:nvPr/>
        </p:nvPicPr>
        <p:blipFill>
          <a:blip r:embed="rId3">
            <a:alphaModFix/>
          </a:blip>
          <a:stretch>
            <a:fillRect/>
          </a:stretch>
        </p:blipFill>
        <p:spPr>
          <a:xfrm>
            <a:off x="6112525" y="1679150"/>
            <a:ext cx="2972475" cy="2229364"/>
          </a:xfrm>
          <a:prstGeom prst="rect">
            <a:avLst/>
          </a:prstGeom>
          <a:noFill/>
          <a:ln>
            <a:noFill/>
          </a:ln>
          <a:effectLst>
            <a:outerShdw blurRad="57150" dist="19050" dir="5400000" algn="bl" rotWithShape="0">
              <a:srgbClr val="000000">
                <a:alpha val="50000"/>
              </a:srgbClr>
            </a:outerShdw>
          </a:effectLst>
        </p:spPr>
      </p:pic>
      <p:pic>
        <p:nvPicPr>
          <p:cNvPr id="320" name="Google Shape;320;p35"/>
          <p:cNvPicPr preferRelativeResize="0"/>
          <p:nvPr/>
        </p:nvPicPr>
        <p:blipFill>
          <a:blip r:embed="rId4">
            <a:alphaModFix/>
          </a:blip>
          <a:stretch>
            <a:fillRect/>
          </a:stretch>
        </p:blipFill>
        <p:spPr>
          <a:xfrm>
            <a:off x="4146400" y="715950"/>
            <a:ext cx="2565201" cy="1923874"/>
          </a:xfrm>
          <a:prstGeom prst="rect">
            <a:avLst/>
          </a:prstGeom>
          <a:noFill/>
          <a:ln>
            <a:noFill/>
          </a:ln>
          <a:effectLst>
            <a:outerShdw blurRad="57150" dist="19050" dir="5400000" algn="bl" rotWithShape="0">
              <a:srgbClr val="000000">
                <a:alpha val="50000"/>
              </a:srgbClr>
            </a:outerShdw>
          </a:effectLst>
        </p:spPr>
      </p:pic>
      <p:pic>
        <p:nvPicPr>
          <p:cNvPr id="321" name="Google Shape;321;p35"/>
          <p:cNvPicPr preferRelativeResize="0"/>
          <p:nvPr/>
        </p:nvPicPr>
        <p:blipFill rotWithShape="1">
          <a:blip r:embed="rId5">
            <a:alphaModFix/>
          </a:blip>
          <a:srcRect t="2588" b="2597"/>
          <a:stretch/>
        </p:blipFill>
        <p:spPr>
          <a:xfrm>
            <a:off x="386224" y="2571750"/>
            <a:ext cx="4912701" cy="2151099"/>
          </a:xfrm>
          <a:prstGeom prst="rect">
            <a:avLst/>
          </a:prstGeom>
          <a:noFill/>
          <a:ln>
            <a:noFill/>
          </a:ln>
        </p:spPr>
      </p:pic>
      <p:pic>
        <p:nvPicPr>
          <p:cNvPr id="322" name="Google Shape;322;p35"/>
          <p:cNvPicPr preferRelativeResize="0"/>
          <p:nvPr/>
        </p:nvPicPr>
        <p:blipFill>
          <a:blip r:embed="rId6">
            <a:alphaModFix/>
          </a:blip>
          <a:stretch>
            <a:fillRect/>
          </a:stretch>
        </p:blipFill>
        <p:spPr>
          <a:xfrm>
            <a:off x="1234900" y="2734595"/>
            <a:ext cx="593375" cy="477050"/>
          </a:xfrm>
          <a:prstGeom prst="rect">
            <a:avLst/>
          </a:prstGeom>
          <a:noFill/>
          <a:ln>
            <a:noFill/>
          </a:ln>
        </p:spPr>
      </p:pic>
      <p:pic>
        <p:nvPicPr>
          <p:cNvPr id="323" name="Google Shape;323;p35"/>
          <p:cNvPicPr preferRelativeResize="0"/>
          <p:nvPr/>
        </p:nvPicPr>
        <p:blipFill>
          <a:blip r:embed="rId6">
            <a:alphaModFix/>
          </a:blip>
          <a:stretch>
            <a:fillRect/>
          </a:stretch>
        </p:blipFill>
        <p:spPr>
          <a:xfrm>
            <a:off x="3243100" y="2734595"/>
            <a:ext cx="593375" cy="477050"/>
          </a:xfrm>
          <a:prstGeom prst="rect">
            <a:avLst/>
          </a:prstGeom>
          <a:noFill/>
          <a:ln>
            <a:noFill/>
          </a:ln>
        </p:spPr>
      </p:pic>
      <p:pic>
        <p:nvPicPr>
          <p:cNvPr id="324" name="Google Shape;324;p35"/>
          <p:cNvPicPr preferRelativeResize="0"/>
          <p:nvPr/>
        </p:nvPicPr>
        <p:blipFill>
          <a:blip r:embed="rId6">
            <a:alphaModFix/>
          </a:blip>
          <a:stretch>
            <a:fillRect/>
          </a:stretch>
        </p:blipFill>
        <p:spPr>
          <a:xfrm>
            <a:off x="5251300" y="2734595"/>
            <a:ext cx="593375" cy="47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Todo</a:t>
            </a:r>
            <a:endParaRPr/>
          </a:p>
        </p:txBody>
      </p:sp>
      <p:sp>
        <p:nvSpPr>
          <p:cNvPr id="330" name="Google Shape;330;p36"/>
          <p:cNvSpPr txBox="1">
            <a:spLocks noGrp="1"/>
          </p:cNvSpPr>
          <p:nvPr>
            <p:ph type="body" idx="1"/>
          </p:nvPr>
        </p:nvSpPr>
        <p:spPr>
          <a:xfrm>
            <a:off x="497000" y="1338863"/>
            <a:ext cx="7688700" cy="2727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Char char="●"/>
            </a:pPr>
            <a:r>
              <a:rPr lang="en" sz="1400" b="1">
                <a:solidFill>
                  <a:srgbClr val="000000"/>
                </a:solidFill>
              </a:rPr>
              <a:t>Sensors</a:t>
            </a:r>
            <a:endParaRPr sz="1400" b="1">
              <a:solidFill>
                <a:srgbClr val="000000"/>
              </a:solidFill>
            </a:endParaRPr>
          </a:p>
          <a:p>
            <a:pPr marL="914400" lvl="1" indent="-317500" algn="l" rtl="0">
              <a:lnSpc>
                <a:spcPct val="150000"/>
              </a:lnSpc>
              <a:spcBef>
                <a:spcPts val="0"/>
              </a:spcBef>
              <a:spcAft>
                <a:spcPts val="0"/>
              </a:spcAft>
              <a:buClr>
                <a:srgbClr val="000000"/>
              </a:buClr>
              <a:buSzPts val="1400"/>
              <a:buChar char="○"/>
            </a:pPr>
            <a:r>
              <a:rPr lang="en" sz="1400">
                <a:solidFill>
                  <a:srgbClr val="000000"/>
                </a:solidFill>
              </a:rPr>
              <a:t>Calibration</a:t>
            </a:r>
            <a:endParaRPr sz="140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b="1">
                <a:solidFill>
                  <a:srgbClr val="000000"/>
                </a:solidFill>
              </a:rPr>
              <a:t>Wrist-mounted Microcontroller</a:t>
            </a:r>
            <a:endParaRPr sz="1400" b="1">
              <a:solidFill>
                <a:srgbClr val="000000"/>
              </a:solidFill>
            </a:endParaRPr>
          </a:p>
          <a:p>
            <a:pPr marL="914400" lvl="1" indent="-317500" algn="l" rtl="0">
              <a:lnSpc>
                <a:spcPct val="150000"/>
              </a:lnSpc>
              <a:spcBef>
                <a:spcPts val="0"/>
              </a:spcBef>
              <a:spcAft>
                <a:spcPts val="0"/>
              </a:spcAft>
              <a:buClr>
                <a:srgbClr val="000000"/>
              </a:buClr>
              <a:buSzPts val="1400"/>
              <a:buChar char="○"/>
            </a:pPr>
            <a:r>
              <a:rPr lang="en" sz="1400">
                <a:solidFill>
                  <a:srgbClr val="000000"/>
                </a:solidFill>
              </a:rPr>
              <a:t>Data Filtering</a:t>
            </a:r>
            <a:endParaRPr sz="1400">
              <a:solidFill>
                <a:srgbClr val="000000"/>
              </a:solidFill>
            </a:endParaRPr>
          </a:p>
          <a:p>
            <a:pPr marL="457200" lvl="0" indent="-317500" algn="l" rtl="0">
              <a:lnSpc>
                <a:spcPct val="150000"/>
              </a:lnSpc>
              <a:spcBef>
                <a:spcPts val="0"/>
              </a:spcBef>
              <a:spcAft>
                <a:spcPts val="0"/>
              </a:spcAft>
              <a:buClr>
                <a:srgbClr val="000000"/>
              </a:buClr>
              <a:buSzPts val="1400"/>
              <a:buChar char="●"/>
            </a:pPr>
            <a:r>
              <a:rPr lang="en" sz="1400" b="1">
                <a:solidFill>
                  <a:srgbClr val="000000"/>
                </a:solidFill>
              </a:rPr>
              <a:t>Coaching Application</a:t>
            </a:r>
            <a:endParaRPr sz="1400" b="1">
              <a:solidFill>
                <a:srgbClr val="000000"/>
              </a:solidFill>
            </a:endParaRPr>
          </a:p>
          <a:p>
            <a:pPr marL="914400" lvl="1" indent="-317500" algn="l" rtl="0">
              <a:lnSpc>
                <a:spcPct val="150000"/>
              </a:lnSpc>
              <a:spcBef>
                <a:spcPts val="0"/>
              </a:spcBef>
              <a:spcAft>
                <a:spcPts val="0"/>
              </a:spcAft>
              <a:buClr>
                <a:srgbClr val="000000"/>
              </a:buClr>
              <a:buSzPts val="1400"/>
              <a:buChar char="○"/>
            </a:pPr>
            <a:r>
              <a:rPr lang="en" sz="1400">
                <a:solidFill>
                  <a:srgbClr val="000000"/>
                </a:solidFill>
              </a:rPr>
              <a:t>Improve UI/UX</a:t>
            </a:r>
            <a:endParaRPr sz="1400">
              <a:solidFill>
                <a:srgbClr val="000000"/>
              </a:solidFill>
            </a:endParaRPr>
          </a:p>
        </p:txBody>
      </p:sp>
      <p:pic>
        <p:nvPicPr>
          <p:cNvPr id="331" name="Google Shape;331;p36"/>
          <p:cNvPicPr preferRelativeResize="0"/>
          <p:nvPr/>
        </p:nvPicPr>
        <p:blipFill rotWithShape="1">
          <a:blip r:embed="rId3">
            <a:alphaModFix/>
          </a:blip>
          <a:srcRect/>
          <a:stretch/>
        </p:blipFill>
        <p:spPr>
          <a:xfrm>
            <a:off x="369175" y="3124135"/>
            <a:ext cx="1039091" cy="182880"/>
          </a:xfrm>
          <a:prstGeom prst="rect">
            <a:avLst/>
          </a:prstGeom>
          <a:noFill/>
          <a:ln>
            <a:noFill/>
          </a:ln>
        </p:spPr>
      </p:pic>
      <p:sp>
        <p:nvSpPr>
          <p:cNvPr id="332" name="Google Shape;332;p3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33" name="Google Shape;333;p36"/>
          <p:cNvPicPr preferRelativeResize="0"/>
          <p:nvPr/>
        </p:nvPicPr>
        <p:blipFill rotWithShape="1">
          <a:blip r:embed="rId3">
            <a:alphaModFix/>
          </a:blip>
          <a:srcRect/>
          <a:stretch/>
        </p:blipFill>
        <p:spPr>
          <a:xfrm>
            <a:off x="369175" y="2480298"/>
            <a:ext cx="1039091" cy="182880"/>
          </a:xfrm>
          <a:prstGeom prst="rect">
            <a:avLst/>
          </a:prstGeom>
          <a:noFill/>
          <a:ln>
            <a:noFill/>
          </a:ln>
        </p:spPr>
      </p:pic>
      <p:pic>
        <p:nvPicPr>
          <p:cNvPr id="334" name="Google Shape;334;p36"/>
          <p:cNvPicPr preferRelativeResize="0"/>
          <p:nvPr/>
        </p:nvPicPr>
        <p:blipFill rotWithShape="1">
          <a:blip r:embed="rId3">
            <a:alphaModFix/>
          </a:blip>
          <a:srcRect/>
          <a:stretch/>
        </p:blipFill>
        <p:spPr>
          <a:xfrm>
            <a:off x="369175" y="1818141"/>
            <a:ext cx="1039091" cy="182880"/>
          </a:xfrm>
          <a:prstGeom prst="rect">
            <a:avLst/>
          </a:prstGeom>
          <a:noFill/>
          <a:ln>
            <a:noFill/>
          </a:ln>
        </p:spPr>
      </p:pic>
      <p:pic>
        <p:nvPicPr>
          <p:cNvPr id="335" name="Google Shape;335;p36"/>
          <p:cNvPicPr preferRelativeResize="0"/>
          <p:nvPr/>
        </p:nvPicPr>
        <p:blipFill>
          <a:blip r:embed="rId4">
            <a:alphaModFix/>
          </a:blip>
          <a:stretch>
            <a:fillRect/>
          </a:stretch>
        </p:blipFill>
        <p:spPr>
          <a:xfrm>
            <a:off x="3284336" y="2571738"/>
            <a:ext cx="5629365" cy="22517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7"/>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341" name="Google Shape;341;p37"/>
          <p:cNvSpPr txBox="1"/>
          <p:nvPr/>
        </p:nvSpPr>
        <p:spPr>
          <a:xfrm>
            <a:off x="241050" y="2031225"/>
            <a:ext cx="10908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C58D3"/>
                </a:solidFill>
                <a:latin typeface="Lato"/>
                <a:ea typeface="Lato"/>
                <a:cs typeface="Lato"/>
                <a:sym typeface="Lato"/>
              </a:rPr>
              <a:t>Sprint 1</a:t>
            </a:r>
            <a:endParaRPr b="1">
              <a:solidFill>
                <a:srgbClr val="0C58D3"/>
              </a:solidFill>
              <a:latin typeface="Lato"/>
              <a:ea typeface="Lato"/>
              <a:cs typeface="Lato"/>
              <a:sym typeface="Lato"/>
            </a:endParaRPr>
          </a:p>
        </p:txBody>
      </p:sp>
      <p:sp>
        <p:nvSpPr>
          <p:cNvPr id="342" name="Google Shape;342;p37"/>
          <p:cNvSpPr txBox="1"/>
          <p:nvPr/>
        </p:nvSpPr>
        <p:spPr>
          <a:xfrm>
            <a:off x="241050" y="3076025"/>
            <a:ext cx="17475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0C58D3"/>
                </a:solidFill>
                <a:latin typeface="Lato"/>
                <a:ea typeface="Lato"/>
                <a:cs typeface="Lato"/>
                <a:sym typeface="Lato"/>
              </a:rPr>
              <a:t>Project Setup</a:t>
            </a:r>
            <a:endParaRPr b="1">
              <a:solidFill>
                <a:srgbClr val="0C58D3"/>
              </a:solidFill>
              <a:latin typeface="Lato"/>
              <a:ea typeface="Lato"/>
              <a:cs typeface="Lato"/>
              <a:sym typeface="Lato"/>
            </a:endParaRPr>
          </a:p>
        </p:txBody>
      </p:sp>
      <p:cxnSp>
        <p:nvCxnSpPr>
          <p:cNvPr id="343" name="Google Shape;343;p37"/>
          <p:cNvCxnSpPr/>
          <p:nvPr/>
        </p:nvCxnSpPr>
        <p:spPr>
          <a:xfrm>
            <a:off x="1285901" y="2152621"/>
            <a:ext cx="684300" cy="741900"/>
          </a:xfrm>
          <a:prstGeom prst="straightConnector1">
            <a:avLst/>
          </a:prstGeom>
          <a:noFill/>
          <a:ln w="9525" cap="flat" cmpd="sng">
            <a:solidFill>
              <a:srgbClr val="0D5DDF"/>
            </a:solidFill>
            <a:prstDash val="solid"/>
            <a:round/>
            <a:headEnd type="none" w="sm" len="sm"/>
            <a:tailEnd type="none" w="sm" len="sm"/>
          </a:ln>
        </p:spPr>
      </p:cxnSp>
      <p:sp>
        <p:nvSpPr>
          <p:cNvPr id="344" name="Google Shape;344;p37"/>
          <p:cNvSpPr/>
          <p:nvPr/>
        </p:nvSpPr>
        <p:spPr>
          <a:xfrm flipH="1">
            <a:off x="240912" y="2763825"/>
            <a:ext cx="17475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5" name="Google Shape;345;p37"/>
          <p:cNvSpPr/>
          <p:nvPr/>
        </p:nvSpPr>
        <p:spPr>
          <a:xfrm>
            <a:off x="241044" y="2917649"/>
            <a:ext cx="17475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txBox="1"/>
          <p:nvPr/>
        </p:nvSpPr>
        <p:spPr>
          <a:xfrm>
            <a:off x="1597500" y="2030525"/>
            <a:ext cx="14109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C58D3"/>
                </a:solidFill>
                <a:latin typeface="Lato"/>
                <a:ea typeface="Lato"/>
                <a:cs typeface="Lato"/>
                <a:sym typeface="Lato"/>
              </a:rPr>
              <a:t>Sprint 2</a:t>
            </a:r>
            <a:endParaRPr b="1">
              <a:solidFill>
                <a:srgbClr val="0C58D3"/>
              </a:solidFill>
              <a:latin typeface="Lato"/>
              <a:ea typeface="Lato"/>
              <a:cs typeface="Lato"/>
              <a:sym typeface="Lato"/>
            </a:endParaRPr>
          </a:p>
        </p:txBody>
      </p:sp>
      <p:sp>
        <p:nvSpPr>
          <p:cNvPr id="347" name="Google Shape;347;p37"/>
          <p:cNvSpPr txBox="1"/>
          <p:nvPr/>
        </p:nvSpPr>
        <p:spPr>
          <a:xfrm>
            <a:off x="1930850" y="3072200"/>
            <a:ext cx="1747500" cy="6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0C58D3"/>
                </a:solidFill>
                <a:latin typeface="Lato"/>
                <a:ea typeface="Lato"/>
                <a:cs typeface="Lato"/>
                <a:sym typeface="Lato"/>
              </a:rPr>
              <a:t>Partial Subsystem Integration</a:t>
            </a:r>
            <a:endParaRPr b="1">
              <a:solidFill>
                <a:srgbClr val="0C58D3"/>
              </a:solidFill>
              <a:latin typeface="Lato"/>
              <a:ea typeface="Lato"/>
              <a:cs typeface="Lato"/>
              <a:sym typeface="Lato"/>
            </a:endParaRPr>
          </a:p>
        </p:txBody>
      </p:sp>
      <p:cxnSp>
        <p:nvCxnSpPr>
          <p:cNvPr id="348" name="Google Shape;348;p37"/>
          <p:cNvCxnSpPr/>
          <p:nvPr/>
        </p:nvCxnSpPr>
        <p:spPr>
          <a:xfrm>
            <a:off x="2959801" y="2151921"/>
            <a:ext cx="718500" cy="741900"/>
          </a:xfrm>
          <a:prstGeom prst="straightConnector1">
            <a:avLst/>
          </a:prstGeom>
          <a:noFill/>
          <a:ln w="9525" cap="flat" cmpd="sng">
            <a:solidFill>
              <a:srgbClr val="0D5DDF"/>
            </a:solidFill>
            <a:prstDash val="solid"/>
            <a:round/>
            <a:headEnd type="none" w="sm" len="sm"/>
            <a:tailEnd type="none" w="sm" len="sm"/>
          </a:ln>
        </p:spPr>
      </p:cxnSp>
      <p:sp>
        <p:nvSpPr>
          <p:cNvPr id="349" name="Google Shape;349;p37"/>
          <p:cNvSpPr/>
          <p:nvPr/>
        </p:nvSpPr>
        <p:spPr>
          <a:xfrm flipH="1">
            <a:off x="1862624" y="27631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0" name="Google Shape;350;p37"/>
          <p:cNvSpPr/>
          <p:nvPr/>
        </p:nvSpPr>
        <p:spPr>
          <a:xfrm>
            <a:off x="1862724" y="29169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txBox="1"/>
          <p:nvPr/>
        </p:nvSpPr>
        <p:spPr>
          <a:xfrm>
            <a:off x="3176448" y="2030525"/>
            <a:ext cx="15456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C58D3"/>
                </a:solidFill>
                <a:latin typeface="Lato"/>
                <a:ea typeface="Lato"/>
                <a:cs typeface="Lato"/>
                <a:sym typeface="Lato"/>
              </a:rPr>
              <a:t>Sprint 3</a:t>
            </a:r>
            <a:endParaRPr b="1">
              <a:solidFill>
                <a:srgbClr val="0C58D3"/>
              </a:solidFill>
              <a:latin typeface="Lato"/>
              <a:ea typeface="Lato"/>
              <a:cs typeface="Lato"/>
              <a:sym typeface="Lato"/>
            </a:endParaRPr>
          </a:p>
        </p:txBody>
      </p:sp>
      <p:sp>
        <p:nvSpPr>
          <p:cNvPr id="352" name="Google Shape;352;p37"/>
          <p:cNvSpPr txBox="1"/>
          <p:nvPr/>
        </p:nvSpPr>
        <p:spPr>
          <a:xfrm>
            <a:off x="3729350" y="3075325"/>
            <a:ext cx="1667400" cy="61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0C58D3"/>
                </a:solidFill>
                <a:latin typeface="Roboto"/>
                <a:ea typeface="Roboto"/>
                <a:cs typeface="Roboto"/>
                <a:sym typeface="Roboto"/>
              </a:rPr>
              <a:t>Complete System Integration</a:t>
            </a:r>
            <a:endParaRPr b="1">
              <a:solidFill>
                <a:srgbClr val="0C58D3"/>
              </a:solidFill>
              <a:latin typeface="Roboto"/>
              <a:ea typeface="Roboto"/>
              <a:cs typeface="Roboto"/>
              <a:sym typeface="Roboto"/>
            </a:endParaRPr>
          </a:p>
        </p:txBody>
      </p:sp>
      <p:sp>
        <p:nvSpPr>
          <p:cNvPr id="353" name="Google Shape;353;p37"/>
          <p:cNvSpPr txBox="1"/>
          <p:nvPr/>
        </p:nvSpPr>
        <p:spPr>
          <a:xfrm>
            <a:off x="4722050" y="2030525"/>
            <a:ext cx="17130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0D5DDF"/>
                </a:solidFill>
                <a:latin typeface="Lato"/>
                <a:ea typeface="Lato"/>
                <a:cs typeface="Lato"/>
                <a:sym typeface="Lato"/>
              </a:rPr>
              <a:t>Sprint 4</a:t>
            </a:r>
            <a:endParaRPr b="1">
              <a:solidFill>
                <a:srgbClr val="0D5DDF"/>
              </a:solidFill>
              <a:latin typeface="Lato"/>
              <a:ea typeface="Lato"/>
              <a:cs typeface="Lato"/>
              <a:sym typeface="Lato"/>
            </a:endParaRPr>
          </a:p>
        </p:txBody>
      </p:sp>
      <p:sp>
        <p:nvSpPr>
          <p:cNvPr id="354" name="Google Shape;354;p37"/>
          <p:cNvSpPr txBox="1"/>
          <p:nvPr/>
        </p:nvSpPr>
        <p:spPr>
          <a:xfrm>
            <a:off x="5442625" y="3075323"/>
            <a:ext cx="1505100" cy="7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0C58D3"/>
                </a:solidFill>
                <a:latin typeface="Roboto"/>
                <a:ea typeface="Roboto"/>
                <a:cs typeface="Roboto"/>
                <a:sym typeface="Roboto"/>
              </a:rPr>
              <a:t>Constraint Qualifying Tests</a:t>
            </a:r>
            <a:endParaRPr b="1">
              <a:solidFill>
                <a:srgbClr val="434343"/>
              </a:solidFill>
              <a:latin typeface="Roboto"/>
              <a:ea typeface="Roboto"/>
              <a:cs typeface="Roboto"/>
              <a:sym typeface="Roboto"/>
            </a:endParaRPr>
          </a:p>
        </p:txBody>
      </p:sp>
      <p:cxnSp>
        <p:nvCxnSpPr>
          <p:cNvPr id="355" name="Google Shape;355;p37"/>
          <p:cNvCxnSpPr/>
          <p:nvPr/>
        </p:nvCxnSpPr>
        <p:spPr>
          <a:xfrm>
            <a:off x="6387010" y="2151924"/>
            <a:ext cx="718500" cy="741900"/>
          </a:xfrm>
          <a:prstGeom prst="straightConnector1">
            <a:avLst/>
          </a:prstGeom>
          <a:noFill/>
          <a:ln w="9525" cap="flat" cmpd="sng">
            <a:solidFill>
              <a:srgbClr val="0D5DDF"/>
            </a:solidFill>
            <a:prstDash val="solid"/>
            <a:round/>
            <a:headEnd type="none" w="sm" len="sm"/>
            <a:tailEnd type="none" w="sm" len="sm"/>
          </a:ln>
        </p:spPr>
      </p:cxnSp>
      <p:sp>
        <p:nvSpPr>
          <p:cNvPr id="356" name="Google Shape;356;p37"/>
          <p:cNvSpPr/>
          <p:nvPr/>
        </p:nvSpPr>
        <p:spPr>
          <a:xfrm flipH="1">
            <a:off x="5289833" y="2763128"/>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7" name="Google Shape;357;p37"/>
          <p:cNvSpPr/>
          <p:nvPr/>
        </p:nvSpPr>
        <p:spPr>
          <a:xfrm>
            <a:off x="5289933" y="2916952"/>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358" name="Google Shape;358;p37"/>
          <p:cNvSpPr txBox="1"/>
          <p:nvPr/>
        </p:nvSpPr>
        <p:spPr>
          <a:xfrm>
            <a:off x="6441225" y="2030525"/>
            <a:ext cx="17130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b="1">
                <a:solidFill>
                  <a:srgbClr val="434343"/>
                </a:solidFill>
                <a:latin typeface="Lato"/>
                <a:ea typeface="Lato"/>
                <a:cs typeface="Lato"/>
                <a:sym typeface="Lato"/>
              </a:rPr>
              <a:t>Sprint 5</a:t>
            </a:r>
            <a:endParaRPr b="1">
              <a:solidFill>
                <a:srgbClr val="434343"/>
              </a:solidFill>
              <a:latin typeface="Lato"/>
              <a:ea typeface="Lato"/>
              <a:cs typeface="Lato"/>
              <a:sym typeface="Lato"/>
            </a:endParaRPr>
          </a:p>
        </p:txBody>
      </p:sp>
      <p:sp>
        <p:nvSpPr>
          <p:cNvPr id="359" name="Google Shape;359;p37"/>
          <p:cNvSpPr txBox="1"/>
          <p:nvPr/>
        </p:nvSpPr>
        <p:spPr>
          <a:xfrm>
            <a:off x="7173908" y="3070778"/>
            <a:ext cx="1505100" cy="44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Roboto"/>
                <a:ea typeface="Roboto"/>
                <a:cs typeface="Roboto"/>
                <a:sym typeface="Roboto"/>
              </a:rPr>
              <a:t>Improvement</a:t>
            </a:r>
            <a:endParaRPr b="1">
              <a:solidFill>
                <a:srgbClr val="434343"/>
              </a:solidFill>
              <a:latin typeface="Roboto"/>
              <a:ea typeface="Roboto"/>
              <a:cs typeface="Roboto"/>
              <a:sym typeface="Roboto"/>
            </a:endParaRPr>
          </a:p>
        </p:txBody>
      </p:sp>
      <p:cxnSp>
        <p:nvCxnSpPr>
          <p:cNvPr id="360" name="Google Shape;360;p37"/>
          <p:cNvCxnSpPr/>
          <p:nvPr/>
        </p:nvCxnSpPr>
        <p:spPr>
          <a:xfrm>
            <a:off x="8106135" y="2151924"/>
            <a:ext cx="718500" cy="741900"/>
          </a:xfrm>
          <a:prstGeom prst="straightConnector1">
            <a:avLst/>
          </a:prstGeom>
          <a:noFill/>
          <a:ln w="9525" cap="flat" cmpd="sng">
            <a:solidFill>
              <a:srgbClr val="858585"/>
            </a:solidFill>
            <a:prstDash val="solid"/>
            <a:round/>
            <a:headEnd type="none" w="sm" len="sm"/>
            <a:tailEnd type="none" w="sm" len="sm"/>
          </a:ln>
        </p:spPr>
      </p:cxnSp>
      <p:sp>
        <p:nvSpPr>
          <p:cNvPr id="361" name="Google Shape;361;p37"/>
          <p:cNvSpPr/>
          <p:nvPr/>
        </p:nvSpPr>
        <p:spPr>
          <a:xfrm flipH="1">
            <a:off x="7008958" y="2763128"/>
            <a:ext cx="1834800" cy="143400"/>
          </a:xfrm>
          <a:prstGeom prst="parallelogram">
            <a:avLst>
              <a:gd name="adj" fmla="val 96952"/>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2" name="Google Shape;362;p37"/>
          <p:cNvSpPr/>
          <p:nvPr/>
        </p:nvSpPr>
        <p:spPr>
          <a:xfrm>
            <a:off x="7009058" y="2916952"/>
            <a:ext cx="1834800" cy="143400"/>
          </a:xfrm>
          <a:prstGeom prst="parallelogram">
            <a:avLst>
              <a:gd name="adj" fmla="val 96952"/>
            </a:avLst>
          </a:prstGeom>
          <a:solidFill>
            <a:srgbClr val="274E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cxnSp>
        <p:nvCxnSpPr>
          <p:cNvPr id="364" name="Google Shape;364;p37"/>
          <p:cNvCxnSpPr/>
          <p:nvPr/>
        </p:nvCxnSpPr>
        <p:spPr>
          <a:xfrm>
            <a:off x="4678401" y="2151921"/>
            <a:ext cx="718500" cy="741900"/>
          </a:xfrm>
          <a:prstGeom prst="straightConnector1">
            <a:avLst/>
          </a:prstGeom>
          <a:noFill/>
          <a:ln w="9525" cap="flat" cmpd="sng">
            <a:solidFill>
              <a:srgbClr val="0D5DDF"/>
            </a:solidFill>
            <a:prstDash val="solid"/>
            <a:round/>
            <a:headEnd type="none" w="sm" len="sm"/>
            <a:tailEnd type="none" w="sm" len="sm"/>
          </a:ln>
        </p:spPr>
      </p:cxnSp>
      <p:sp>
        <p:nvSpPr>
          <p:cNvPr id="365" name="Google Shape;365;p37"/>
          <p:cNvSpPr/>
          <p:nvPr/>
        </p:nvSpPr>
        <p:spPr>
          <a:xfrm flipH="1">
            <a:off x="3581224" y="27631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6" name="Google Shape;366;p37"/>
          <p:cNvSpPr/>
          <p:nvPr/>
        </p:nvSpPr>
        <p:spPr>
          <a:xfrm>
            <a:off x="3581324" y="29169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txBox="1"/>
          <p:nvPr/>
        </p:nvSpPr>
        <p:spPr>
          <a:xfrm>
            <a:off x="-79050" y="2427488"/>
            <a:ext cx="1410900" cy="3351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1600"/>
              </a:spcAft>
              <a:buNone/>
            </a:pPr>
            <a:r>
              <a:rPr lang="en" b="1">
                <a:latin typeface="Lato"/>
                <a:ea typeface="Lato"/>
                <a:cs typeface="Lato"/>
                <a:sym typeface="Lato"/>
              </a:rPr>
              <a:t>Oct. 30th</a:t>
            </a:r>
            <a:endParaRPr>
              <a:latin typeface="Lato"/>
              <a:ea typeface="Lato"/>
              <a:cs typeface="Lato"/>
              <a:sym typeface="Lato"/>
            </a:endParaRPr>
          </a:p>
        </p:txBody>
      </p:sp>
      <p:sp>
        <p:nvSpPr>
          <p:cNvPr id="368" name="Google Shape;368;p37"/>
          <p:cNvSpPr txBox="1"/>
          <p:nvPr/>
        </p:nvSpPr>
        <p:spPr>
          <a:xfrm>
            <a:off x="6743325" y="2426788"/>
            <a:ext cx="1410900" cy="3351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1600"/>
              </a:spcAft>
              <a:buNone/>
            </a:pPr>
            <a:r>
              <a:rPr lang="en" b="1">
                <a:latin typeface="Lato"/>
                <a:ea typeface="Lato"/>
                <a:cs typeface="Lato"/>
                <a:sym typeface="Lato"/>
              </a:rPr>
              <a:t>Dec. 4th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8"/>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74" name="Google Shape;374;p38"/>
          <p:cNvSpPr txBox="1">
            <a:spLocks noGrp="1"/>
          </p:cNvSpPr>
          <p:nvPr>
            <p:ph type="body" idx="1"/>
          </p:nvPr>
        </p:nvSpPr>
        <p:spPr>
          <a:xfrm>
            <a:off x="729450" y="1257600"/>
            <a:ext cx="8414400" cy="388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dirty="0">
                <a:solidFill>
                  <a:srgbClr val="000000"/>
                </a:solidFill>
                <a:latin typeface="Times New Roman"/>
                <a:ea typeface="Times New Roman"/>
                <a:cs typeface="Times New Roman"/>
                <a:sym typeface="Times New Roman"/>
              </a:rPr>
              <a:t>[1] Introduction to DSP (2018). </a:t>
            </a:r>
            <a:r>
              <a:rPr lang="en" sz="1000" i="1" dirty="0">
                <a:solidFill>
                  <a:srgbClr val="000000"/>
                </a:solidFill>
                <a:latin typeface="Times New Roman"/>
                <a:ea typeface="Times New Roman"/>
                <a:cs typeface="Times New Roman"/>
                <a:sym typeface="Times New Roman"/>
              </a:rPr>
              <a:t>https://mycourses.msstate.edu/bbcswebdav/pid-1559018-dt-content-rid-26818521_1/courses/jeb234.201830.Group01/Module_1.1_Introduction_Student.pdf </a:t>
            </a:r>
            <a:r>
              <a:rPr lang="en" sz="1000" dirty="0">
                <a:solidFill>
                  <a:srgbClr val="000000"/>
                </a:solidFill>
                <a:latin typeface="Times New Roman"/>
                <a:ea typeface="Times New Roman"/>
                <a:cs typeface="Times New Roman"/>
                <a:sym typeface="Times New Roman"/>
              </a:rPr>
              <a:t>[online].</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000" dirty="0">
                <a:solidFill>
                  <a:srgbClr val="000000"/>
                </a:solidFill>
                <a:latin typeface="Times New Roman"/>
                <a:ea typeface="Times New Roman"/>
                <a:cs typeface="Times New Roman"/>
                <a:sym typeface="Times New Roman"/>
              </a:rPr>
              <a:t>[2] Ebaums World (2018). </a:t>
            </a:r>
            <a:r>
              <a:rPr lang="en" sz="1000" i="1" dirty="0">
                <a:solidFill>
                  <a:srgbClr val="000000"/>
                </a:solidFill>
                <a:latin typeface="Times New Roman"/>
                <a:ea typeface="Times New Roman"/>
                <a:cs typeface="Times New Roman"/>
                <a:sym typeface="Times New Roman"/>
              </a:rPr>
              <a:t>http://cdn.ebaumsworld.com/mediaFiles/picture/604025/84404810.jpg.</a:t>
            </a:r>
            <a:r>
              <a:rPr lang="en" sz="1000" dirty="0">
                <a:solidFill>
                  <a:srgbClr val="000000"/>
                </a:solidFill>
                <a:latin typeface="Times New Roman"/>
                <a:ea typeface="Times New Roman"/>
                <a:cs typeface="Times New Roman"/>
                <a:sym typeface="Times New Roman"/>
              </a:rPr>
              <a:t> [image].</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000" dirty="0">
                <a:solidFill>
                  <a:srgbClr val="000000"/>
                </a:solidFill>
                <a:latin typeface="Times New Roman"/>
                <a:ea typeface="Times New Roman"/>
                <a:cs typeface="Times New Roman"/>
                <a:sym typeface="Times New Roman"/>
              </a:rPr>
              <a:t>[3] Exos (2018). </a:t>
            </a:r>
            <a:r>
              <a:rPr lang="en" sz="1000" i="1" dirty="0">
                <a:solidFill>
                  <a:srgbClr val="000000"/>
                </a:solidFill>
                <a:latin typeface="Times New Roman"/>
                <a:ea typeface="Times New Roman"/>
                <a:cs typeface="Times New Roman"/>
                <a:sym typeface="Times New Roman"/>
              </a:rPr>
              <a:t>https://www.teamexos.com/wp-content/uploads/2016/10/Hero_Capabilities_Golf.jpg</a:t>
            </a:r>
            <a:r>
              <a:rPr lang="en" sz="1000" dirty="0">
                <a:solidFill>
                  <a:srgbClr val="000000"/>
                </a:solidFill>
                <a:latin typeface="Times New Roman"/>
                <a:ea typeface="Times New Roman"/>
                <a:cs typeface="Times New Roman"/>
                <a:sym typeface="Times New Roman"/>
              </a:rPr>
              <a:t>. [image].</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1000" dirty="0">
                <a:solidFill>
                  <a:srgbClr val="000000"/>
                </a:solidFill>
                <a:latin typeface="Times New Roman"/>
                <a:ea typeface="Times New Roman"/>
                <a:cs typeface="Times New Roman"/>
                <a:sym typeface="Times New Roman"/>
              </a:rPr>
              <a:t>[4] Anadea (2018). </a:t>
            </a:r>
            <a:r>
              <a:rPr lang="en" sz="1000" i="1" dirty="0">
                <a:solidFill>
                  <a:srgbClr val="000000"/>
                </a:solidFill>
                <a:latin typeface="Times New Roman"/>
                <a:ea typeface="Times New Roman"/>
                <a:cs typeface="Times New Roman"/>
                <a:sym typeface="Times New Roman"/>
              </a:rPr>
              <a:t>https://anadea.info/uploads/image_attachment/image/1123/xCoaching_app.jpg.pagespeed.ic.eLjZbd84p6.jpg </a:t>
            </a:r>
            <a:r>
              <a:rPr lang="en" sz="1000" dirty="0">
                <a:solidFill>
                  <a:srgbClr val="000000"/>
                </a:solidFill>
                <a:latin typeface="Times New Roman"/>
                <a:ea typeface="Times New Roman"/>
                <a:cs typeface="Times New Roman"/>
                <a:sym typeface="Times New Roman"/>
              </a:rPr>
              <a:t>[image].</a:t>
            </a:r>
          </a:p>
          <a:p>
            <a:pPr marL="0" lvl="0" indent="0">
              <a:lnSpc>
                <a:spcPct val="100000"/>
              </a:lnSpc>
              <a:buNone/>
            </a:pPr>
            <a:r>
              <a:rPr lang="fr-FR" sz="1000" dirty="0">
                <a:solidFill>
                  <a:srgbClr val="000000"/>
                </a:solidFill>
                <a:latin typeface="Times New Roman"/>
                <a:ea typeface="Times New Roman"/>
                <a:cs typeface="Times New Roman"/>
                <a:sym typeface="Times New Roman"/>
              </a:rPr>
              <a:t>[5] </a:t>
            </a:r>
            <a:r>
              <a:rPr lang="fr-FR" sz="1000" dirty="0" err="1">
                <a:solidFill>
                  <a:srgbClr val="000000"/>
                </a:solidFill>
                <a:latin typeface="Times New Roman"/>
                <a:ea typeface="Times New Roman"/>
                <a:cs typeface="Times New Roman"/>
                <a:sym typeface="Times New Roman"/>
              </a:rPr>
              <a:t>Slickwraps</a:t>
            </a:r>
            <a:r>
              <a:rPr lang="fr-FR" sz="1000" dirty="0">
                <a:solidFill>
                  <a:srgbClr val="000000"/>
                </a:solidFill>
                <a:latin typeface="Times New Roman"/>
                <a:ea typeface="Times New Roman"/>
                <a:cs typeface="Times New Roman"/>
                <a:sym typeface="Times New Roman"/>
              </a:rPr>
              <a:t> (2018). </a:t>
            </a:r>
            <a:r>
              <a:rPr lang="fr-FR" sz="1000" i="1" dirty="0">
                <a:solidFill>
                  <a:srgbClr val="000000"/>
                </a:solidFill>
                <a:latin typeface="Times New Roman"/>
                <a:ea typeface="Times New Roman"/>
                <a:cs typeface="Times New Roman"/>
                <a:sym typeface="Times New Roman"/>
              </a:rPr>
              <a:t>https://www.slickwraps.com/media/catalog/product/cache/1/image/580x580/9df78eab33525d08d6e5fb8d27136e95/a/p/apple-watch-series-3_carbon_black_1.jpg</a:t>
            </a:r>
            <a:r>
              <a:rPr lang="fr-FR" sz="1000" dirty="0">
                <a:solidFill>
                  <a:srgbClr val="000000"/>
                </a:solidFill>
                <a:latin typeface="Times New Roman"/>
                <a:ea typeface="Times New Roman"/>
                <a:cs typeface="Times New Roman"/>
                <a:sym typeface="Times New Roman"/>
              </a:rPr>
              <a:t> [image].</a:t>
            </a:r>
          </a:p>
          <a:p>
            <a:pPr marL="0" lvl="0" indent="0">
              <a:lnSpc>
                <a:spcPct val="100000"/>
              </a:lnSpc>
              <a:buNone/>
            </a:pPr>
            <a:r>
              <a:rPr lang="fr-FR" sz="1000" dirty="0">
                <a:solidFill>
                  <a:srgbClr val="000000"/>
                </a:solidFill>
                <a:latin typeface="Times New Roman"/>
                <a:ea typeface="Times New Roman"/>
                <a:cs typeface="Times New Roman"/>
                <a:sym typeface="Times New Roman"/>
              </a:rPr>
              <a:t>[6] </a:t>
            </a:r>
            <a:r>
              <a:rPr lang="fr-FR" sz="1000" dirty="0" err="1">
                <a:solidFill>
                  <a:srgbClr val="000000"/>
                </a:solidFill>
                <a:latin typeface="Times New Roman"/>
                <a:ea typeface="Times New Roman"/>
                <a:cs typeface="Times New Roman"/>
                <a:sym typeface="Times New Roman"/>
              </a:rPr>
              <a:t>ProfessionalLine</a:t>
            </a:r>
            <a:r>
              <a:rPr lang="fr-FR" sz="1000" dirty="0">
                <a:solidFill>
                  <a:srgbClr val="000000"/>
                </a:solidFill>
                <a:latin typeface="Times New Roman"/>
                <a:ea typeface="Times New Roman"/>
                <a:cs typeface="Times New Roman"/>
                <a:sym typeface="Times New Roman"/>
              </a:rPr>
              <a:t> (2018). </a:t>
            </a:r>
            <a:r>
              <a:rPr lang="fr-FR" sz="1000" i="1" dirty="0">
                <a:solidFill>
                  <a:srgbClr val="000000"/>
                </a:solidFill>
                <a:latin typeface="Times New Roman"/>
                <a:ea typeface="Times New Roman"/>
                <a:cs typeface="Times New Roman"/>
                <a:sym typeface="Times New Roman"/>
              </a:rPr>
              <a:t>https://www.professionalline.com/temp/explorer/files/products/fr-CH/images/pictograms_proline_150_dpi_icon-ip54-wolke-proline.jpg</a:t>
            </a:r>
            <a:r>
              <a:rPr lang="fr-FR" sz="1000" dirty="0">
                <a:solidFill>
                  <a:srgbClr val="000000"/>
                </a:solidFill>
                <a:latin typeface="Times New Roman"/>
                <a:ea typeface="Times New Roman"/>
                <a:cs typeface="Times New Roman"/>
                <a:sym typeface="Times New Roman"/>
              </a:rPr>
              <a:t> [image].</a:t>
            </a:r>
            <a:endParaRPr sz="1000" dirty="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000" dirty="0">
              <a:solidFill>
                <a:srgbClr val="000000"/>
              </a:solidFill>
              <a:latin typeface="Times New Roman"/>
              <a:ea typeface="Times New Roman"/>
              <a:cs typeface="Times New Roman"/>
              <a:sym typeface="Times New Roman"/>
            </a:endParaRPr>
          </a:p>
        </p:txBody>
      </p:sp>
      <p:sp>
        <p:nvSpPr>
          <p:cNvPr id="375" name="Google Shape;375;p3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9"/>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Overview</a:t>
            </a:r>
            <a:endParaRPr/>
          </a:p>
        </p:txBody>
      </p:sp>
      <p:pic>
        <p:nvPicPr>
          <p:cNvPr id="381" name="Google Shape;381;p39"/>
          <p:cNvPicPr preferRelativeResize="0"/>
          <p:nvPr/>
        </p:nvPicPr>
        <p:blipFill rotWithShape="1">
          <a:blip r:embed="rId3">
            <a:alphaModFix/>
          </a:blip>
          <a:srcRect t="16411" b="16411"/>
          <a:stretch/>
        </p:blipFill>
        <p:spPr>
          <a:xfrm>
            <a:off x="541150" y="1664775"/>
            <a:ext cx="8366527" cy="2595551"/>
          </a:xfrm>
          <a:prstGeom prst="rect">
            <a:avLst/>
          </a:prstGeom>
          <a:noFill/>
          <a:ln>
            <a:noFill/>
          </a:ln>
        </p:spPr>
      </p:pic>
      <p:sp>
        <p:nvSpPr>
          <p:cNvPr id="382" name="Google Shape;382;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24" name="Google Shape;124;p15"/>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Advisor</a:t>
            </a:r>
            <a:endParaRPr/>
          </a:p>
        </p:txBody>
      </p:sp>
      <p:sp>
        <p:nvSpPr>
          <p:cNvPr id="125" name="Google Shape;125;p15"/>
          <p:cNvSpPr txBox="1">
            <a:spLocks noGrp="1"/>
          </p:cNvSpPr>
          <p:nvPr>
            <p:ph type="body" idx="1"/>
          </p:nvPr>
        </p:nvSpPr>
        <p:spPr>
          <a:xfrm>
            <a:off x="2356850" y="1361100"/>
            <a:ext cx="6061500" cy="2979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t>Dr. John E. Ball</a:t>
            </a:r>
            <a:endParaRPr sz="1400" b="1"/>
          </a:p>
          <a:p>
            <a:pPr marL="0" lvl="0" indent="0" algn="l" rtl="0">
              <a:lnSpc>
                <a:spcPct val="100000"/>
              </a:lnSpc>
              <a:spcBef>
                <a:spcPts val="0"/>
              </a:spcBef>
              <a:spcAft>
                <a:spcPts val="0"/>
              </a:spcAft>
              <a:buNone/>
            </a:pPr>
            <a:r>
              <a:rPr lang="en" sz="1400" i="1"/>
              <a:t>PhD, Electrical Engineering, Mississippi State University, 2007</a:t>
            </a:r>
            <a:endParaRPr sz="1400" i="1"/>
          </a:p>
          <a:p>
            <a:pPr marL="0" lvl="0" indent="0" algn="l" rtl="0">
              <a:lnSpc>
                <a:spcPct val="100000"/>
              </a:lnSpc>
              <a:spcBef>
                <a:spcPts val="0"/>
              </a:spcBef>
              <a:spcAft>
                <a:spcPts val="0"/>
              </a:spcAft>
              <a:buNone/>
            </a:pPr>
            <a:r>
              <a:rPr lang="en" sz="1400" i="1"/>
              <a:t>MS, Electrical Engineering, Georgia Institute of Technology, 1993</a:t>
            </a:r>
            <a:endParaRPr sz="1400" i="1"/>
          </a:p>
          <a:p>
            <a:pPr marL="457200" lvl="0" indent="-298450" algn="l" rtl="0">
              <a:spcBef>
                <a:spcPts val="0"/>
              </a:spcBef>
              <a:spcAft>
                <a:spcPts val="0"/>
              </a:spcAft>
              <a:buClr>
                <a:srgbClr val="000000"/>
              </a:buClr>
              <a:buSzPts val="1100"/>
              <a:buFont typeface="Arial"/>
              <a:buChar char="●"/>
            </a:pPr>
            <a:r>
              <a:rPr lang="en"/>
              <a:t>Radar Systems</a:t>
            </a:r>
            <a:endParaRPr/>
          </a:p>
          <a:p>
            <a:pPr marL="457200" lvl="0" indent="-298450" algn="l" rtl="0">
              <a:spcBef>
                <a:spcPts val="0"/>
              </a:spcBef>
              <a:spcAft>
                <a:spcPts val="0"/>
              </a:spcAft>
              <a:buClr>
                <a:srgbClr val="000000"/>
              </a:buClr>
              <a:buSzPts val="1100"/>
              <a:buFont typeface="Arial"/>
              <a:buChar char="●"/>
            </a:pPr>
            <a:r>
              <a:rPr lang="en"/>
              <a:t>Digital Signal Processing</a:t>
            </a:r>
            <a:endParaRPr/>
          </a:p>
          <a:p>
            <a:pPr marL="457200" lvl="0" indent="-298450" algn="l" rtl="0">
              <a:spcBef>
                <a:spcPts val="0"/>
              </a:spcBef>
              <a:spcAft>
                <a:spcPts val="0"/>
              </a:spcAft>
              <a:buClr>
                <a:srgbClr val="000000"/>
              </a:buClr>
              <a:buSzPts val="1100"/>
              <a:buFont typeface="Arial"/>
              <a:buChar char="●"/>
            </a:pPr>
            <a:r>
              <a:rPr lang="en"/>
              <a:t>Digital Image Processing</a:t>
            </a:r>
            <a:endParaRPr/>
          </a:p>
          <a:p>
            <a:pPr marL="457200" lvl="0" indent="-298450" algn="l" rtl="0">
              <a:spcBef>
                <a:spcPts val="0"/>
              </a:spcBef>
              <a:spcAft>
                <a:spcPts val="0"/>
              </a:spcAft>
              <a:buClr>
                <a:srgbClr val="000000"/>
              </a:buClr>
              <a:buSzPts val="1100"/>
              <a:buFont typeface="Arial"/>
              <a:buChar char="●"/>
            </a:pPr>
            <a:r>
              <a:rPr lang="en"/>
              <a:t>Remote Sensing</a:t>
            </a:r>
            <a:endParaRPr/>
          </a:p>
          <a:p>
            <a:pPr marL="457200" lvl="0" indent="-298450" algn="l" rtl="0">
              <a:spcBef>
                <a:spcPts val="0"/>
              </a:spcBef>
              <a:spcAft>
                <a:spcPts val="0"/>
              </a:spcAft>
              <a:buClr>
                <a:srgbClr val="000000"/>
              </a:buClr>
              <a:buSzPts val="1100"/>
              <a:buFont typeface="Arial"/>
              <a:buChar char="●"/>
            </a:pPr>
            <a:r>
              <a:rPr lang="en"/>
              <a:t>Automated Target Detection</a:t>
            </a:r>
            <a:endParaRPr/>
          </a:p>
          <a:p>
            <a:pPr marL="0" lvl="0" indent="0" algn="l" rtl="0">
              <a:lnSpc>
                <a:spcPct val="100000"/>
              </a:lnSpc>
              <a:spcBef>
                <a:spcPts val="0"/>
              </a:spcBef>
              <a:spcAft>
                <a:spcPts val="0"/>
              </a:spcAft>
              <a:buNone/>
            </a:pPr>
            <a:endParaRPr/>
          </a:p>
        </p:txBody>
      </p:sp>
      <p:pic>
        <p:nvPicPr>
          <p:cNvPr id="126" name="Google Shape;126;p15"/>
          <p:cNvPicPr preferRelativeResize="0"/>
          <p:nvPr/>
        </p:nvPicPr>
        <p:blipFill>
          <a:blip r:embed="rId3">
            <a:alphaModFix/>
          </a:blip>
          <a:stretch>
            <a:fillRect/>
          </a:stretch>
        </p:blipFill>
        <p:spPr>
          <a:xfrm>
            <a:off x="729450" y="1361100"/>
            <a:ext cx="1468875" cy="2059175"/>
          </a:xfrm>
          <a:prstGeom prst="rect">
            <a:avLst/>
          </a:prstGeom>
          <a:noFill/>
          <a:ln>
            <a:noFill/>
          </a:ln>
          <a:effectLst>
            <a:outerShdw blurRad="57150" dist="19050" dir="5400000" algn="bl" rotWithShape="0">
              <a:srgbClr val="000000">
                <a:alpha val="50000"/>
              </a:srgbClr>
            </a:outerShdw>
          </a:effectLst>
        </p:spPr>
      </p:pic>
      <p:pic>
        <p:nvPicPr>
          <p:cNvPr id="127" name="Google Shape;127;p15"/>
          <p:cNvPicPr preferRelativeResize="0"/>
          <p:nvPr/>
        </p:nvPicPr>
        <p:blipFill>
          <a:blip r:embed="rId4">
            <a:alphaModFix/>
          </a:blip>
          <a:stretch>
            <a:fillRect/>
          </a:stretch>
        </p:blipFill>
        <p:spPr>
          <a:xfrm>
            <a:off x="6335881" y="2120450"/>
            <a:ext cx="2667724" cy="2134775"/>
          </a:xfrm>
          <a:prstGeom prst="rect">
            <a:avLst/>
          </a:prstGeom>
          <a:noFill/>
          <a:ln>
            <a:noFill/>
          </a:ln>
          <a:effectLst>
            <a:outerShdw blurRad="57150" dist="19050" dir="5400000" algn="bl" rotWithShape="0">
              <a:srgbClr val="000000">
                <a:alpha val="50000"/>
              </a:srgbClr>
            </a:outerShdw>
          </a:effectLst>
        </p:spPr>
      </p:pic>
      <p:pic>
        <p:nvPicPr>
          <p:cNvPr id="128" name="Google Shape;128;p15"/>
          <p:cNvPicPr preferRelativeResize="0"/>
          <p:nvPr/>
        </p:nvPicPr>
        <p:blipFill>
          <a:blip r:embed="rId5">
            <a:alphaModFix/>
          </a:blip>
          <a:stretch>
            <a:fillRect/>
          </a:stretch>
        </p:blipFill>
        <p:spPr>
          <a:xfrm>
            <a:off x="1055000" y="3479825"/>
            <a:ext cx="5206023" cy="1585876"/>
          </a:xfrm>
          <a:prstGeom prst="rect">
            <a:avLst/>
          </a:prstGeom>
          <a:noFill/>
          <a:ln>
            <a:noFill/>
          </a:ln>
          <a:effectLst>
            <a:outerShdw blurRad="57150" dist="19050" dir="5400000" algn="bl" rotWithShape="0">
              <a:srgbClr val="000000">
                <a:alpha val="50000"/>
              </a:srgbClr>
            </a:outerShdw>
          </a:effectLst>
        </p:spPr>
      </p:pic>
      <p:sp>
        <p:nvSpPr>
          <p:cNvPr id="129" name="Google Shape;129;p15"/>
          <p:cNvSpPr txBox="1"/>
          <p:nvPr/>
        </p:nvSpPr>
        <p:spPr>
          <a:xfrm>
            <a:off x="6261025" y="4255225"/>
            <a:ext cx="487800" cy="49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7276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Outline</a:t>
            </a:r>
            <a:endParaRPr/>
          </a:p>
        </p:txBody>
      </p:sp>
      <p:sp>
        <p:nvSpPr>
          <p:cNvPr id="135" name="Google Shape;135;p16"/>
          <p:cNvSpPr/>
          <p:nvPr/>
        </p:nvSpPr>
        <p:spPr>
          <a:xfrm>
            <a:off x="0" y="1405070"/>
            <a:ext cx="27432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Problem</a:t>
            </a:r>
            <a:endParaRPr>
              <a:solidFill>
                <a:srgbClr val="FFFFFF"/>
              </a:solidFill>
              <a:latin typeface="Lato"/>
              <a:ea typeface="Lato"/>
              <a:cs typeface="Lato"/>
              <a:sym typeface="Lato"/>
            </a:endParaRPr>
          </a:p>
        </p:txBody>
      </p:sp>
      <p:sp>
        <p:nvSpPr>
          <p:cNvPr id="136" name="Google Shape;136;p16"/>
          <p:cNvSpPr/>
          <p:nvPr/>
        </p:nvSpPr>
        <p:spPr>
          <a:xfrm>
            <a:off x="0" y="1951275"/>
            <a:ext cx="36576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latin typeface="Lato"/>
                <a:ea typeface="Lato"/>
                <a:cs typeface="Lato"/>
                <a:sym typeface="Lato"/>
              </a:rPr>
              <a:t>Solution</a:t>
            </a:r>
            <a:endParaRPr>
              <a:solidFill>
                <a:srgbClr val="FFFFFF"/>
              </a:solidFill>
              <a:latin typeface="Lato"/>
              <a:ea typeface="Lato"/>
              <a:cs typeface="Lato"/>
              <a:sym typeface="Lato"/>
            </a:endParaRPr>
          </a:p>
        </p:txBody>
      </p:sp>
      <p:sp>
        <p:nvSpPr>
          <p:cNvPr id="137" name="Google Shape;137;p16"/>
          <p:cNvSpPr/>
          <p:nvPr/>
        </p:nvSpPr>
        <p:spPr>
          <a:xfrm>
            <a:off x="0" y="2499915"/>
            <a:ext cx="45720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System Overview</a:t>
            </a:r>
            <a:endParaRPr>
              <a:solidFill>
                <a:srgbClr val="FFFFFF"/>
              </a:solidFill>
              <a:latin typeface="Lato"/>
              <a:ea typeface="Lato"/>
              <a:cs typeface="Lato"/>
              <a:sym typeface="Lato"/>
            </a:endParaRPr>
          </a:p>
        </p:txBody>
      </p:sp>
      <p:sp>
        <p:nvSpPr>
          <p:cNvPr id="138" name="Google Shape;138;p16"/>
          <p:cNvSpPr/>
          <p:nvPr/>
        </p:nvSpPr>
        <p:spPr>
          <a:xfrm>
            <a:off x="0" y="3048555"/>
            <a:ext cx="54864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latin typeface="Lato"/>
                <a:ea typeface="Lato"/>
                <a:cs typeface="Lato"/>
                <a:sym typeface="Lato"/>
              </a:rPr>
              <a:t>Constraints</a:t>
            </a:r>
            <a:endParaRPr>
              <a:solidFill>
                <a:srgbClr val="FFFFFF"/>
              </a:solidFill>
              <a:latin typeface="Lato"/>
              <a:ea typeface="Lato"/>
              <a:cs typeface="Lato"/>
              <a:sym typeface="Lato"/>
            </a:endParaRPr>
          </a:p>
        </p:txBody>
      </p:sp>
      <p:sp>
        <p:nvSpPr>
          <p:cNvPr id="139" name="Google Shape;139;p16"/>
          <p:cNvSpPr/>
          <p:nvPr/>
        </p:nvSpPr>
        <p:spPr>
          <a:xfrm>
            <a:off x="0" y="3597195"/>
            <a:ext cx="64008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latin typeface="Lato"/>
                <a:ea typeface="Lato"/>
                <a:cs typeface="Lato"/>
                <a:sym typeface="Lato"/>
              </a:rPr>
              <a:t>Subsystem Testing</a:t>
            </a:r>
            <a:endParaRPr>
              <a:solidFill>
                <a:srgbClr val="FFFFFF"/>
              </a:solidFill>
              <a:latin typeface="Lato"/>
              <a:ea typeface="Lato"/>
              <a:cs typeface="Lato"/>
              <a:sym typeface="Lato"/>
            </a:endParaRPr>
          </a:p>
        </p:txBody>
      </p:sp>
      <p:sp>
        <p:nvSpPr>
          <p:cNvPr id="140" name="Google Shape;140;p16"/>
          <p:cNvSpPr/>
          <p:nvPr/>
        </p:nvSpPr>
        <p:spPr>
          <a:xfrm>
            <a:off x="0" y="4145835"/>
            <a:ext cx="73152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latin typeface="Lato"/>
                <a:ea typeface="Lato"/>
                <a:cs typeface="Lato"/>
                <a:sym typeface="Lato"/>
              </a:rPr>
              <a:t>Integrated System Testing</a:t>
            </a:r>
            <a:endParaRPr>
              <a:solidFill>
                <a:srgbClr val="FFFFFF"/>
              </a:solidFill>
              <a:latin typeface="Lato"/>
              <a:ea typeface="Lato"/>
              <a:cs typeface="Lato"/>
              <a:sym typeface="Lato"/>
            </a:endParaRPr>
          </a:p>
        </p:txBody>
      </p:sp>
      <p:sp>
        <p:nvSpPr>
          <p:cNvPr id="141" name="Google Shape;141;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42" name="Google Shape;142;p16"/>
          <p:cNvSpPr/>
          <p:nvPr/>
        </p:nvSpPr>
        <p:spPr>
          <a:xfrm>
            <a:off x="0" y="4694460"/>
            <a:ext cx="8229600" cy="316800"/>
          </a:xfrm>
          <a:prstGeom prst="homePlate">
            <a:avLst>
              <a:gd name="adj" fmla="val 50000"/>
            </a:avLst>
          </a:prstGeom>
          <a:solidFill>
            <a:srgbClr val="66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latin typeface="Lato"/>
                <a:ea typeface="Lato"/>
                <a:cs typeface="Lato"/>
                <a:sym typeface="Lato"/>
              </a:rPr>
              <a:t>Progress and Timeline</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148" name="Google Shape;148;p17"/>
          <p:cNvSpPr txBox="1">
            <a:spLocks noGrp="1"/>
          </p:cNvSpPr>
          <p:nvPr>
            <p:ph type="body" idx="1"/>
          </p:nvPr>
        </p:nvSpPr>
        <p:spPr>
          <a:xfrm>
            <a:off x="3319125" y="4127325"/>
            <a:ext cx="2444100" cy="33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rgbClr val="000000"/>
                </a:solidFill>
              </a:rPr>
              <a:t>Modern golf coaching technology [3] </a:t>
            </a:r>
            <a:endParaRPr sz="1800"/>
          </a:p>
        </p:txBody>
      </p:sp>
      <p:pic>
        <p:nvPicPr>
          <p:cNvPr id="149" name="Google Shape;149;p17"/>
          <p:cNvPicPr preferRelativeResize="0"/>
          <p:nvPr/>
        </p:nvPicPr>
        <p:blipFill>
          <a:blip r:embed="rId3">
            <a:alphaModFix/>
          </a:blip>
          <a:stretch>
            <a:fillRect/>
          </a:stretch>
        </p:blipFill>
        <p:spPr>
          <a:xfrm>
            <a:off x="3225826" y="1317925"/>
            <a:ext cx="2627100" cy="2809399"/>
          </a:xfrm>
          <a:prstGeom prst="rect">
            <a:avLst/>
          </a:prstGeom>
          <a:noFill/>
          <a:ln>
            <a:noFill/>
          </a:ln>
          <a:effectLst>
            <a:outerShdw blurRad="57150" dist="19050" dir="5400000" algn="bl" rotWithShape="0">
              <a:srgbClr val="000000">
                <a:alpha val="50000"/>
              </a:srgbClr>
            </a:outerShdw>
          </a:effectLst>
        </p:spPr>
      </p:pic>
      <p:pic>
        <p:nvPicPr>
          <p:cNvPr id="150" name="Google Shape;150;p17"/>
          <p:cNvPicPr preferRelativeResize="0"/>
          <p:nvPr/>
        </p:nvPicPr>
        <p:blipFill>
          <a:blip r:embed="rId4">
            <a:alphaModFix/>
          </a:blip>
          <a:stretch>
            <a:fillRect/>
          </a:stretch>
        </p:blipFill>
        <p:spPr>
          <a:xfrm>
            <a:off x="133675" y="1588430"/>
            <a:ext cx="2953652" cy="1969101"/>
          </a:xfrm>
          <a:prstGeom prst="rect">
            <a:avLst/>
          </a:prstGeom>
          <a:noFill/>
          <a:ln>
            <a:noFill/>
          </a:ln>
          <a:effectLst>
            <a:outerShdw blurRad="57150" dist="19050" dir="5400000" algn="bl" rotWithShape="0">
              <a:srgbClr val="000000">
                <a:alpha val="50000"/>
              </a:srgbClr>
            </a:outerShdw>
          </a:effectLst>
        </p:spPr>
      </p:pic>
      <p:sp>
        <p:nvSpPr>
          <p:cNvPr id="151" name="Google Shape;151;p17"/>
          <p:cNvSpPr txBox="1"/>
          <p:nvPr/>
        </p:nvSpPr>
        <p:spPr>
          <a:xfrm>
            <a:off x="677800" y="3557525"/>
            <a:ext cx="1865400" cy="40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Lato"/>
                <a:ea typeface="Lato"/>
                <a:cs typeface="Lato"/>
                <a:sym typeface="Lato"/>
              </a:rPr>
              <a:t>Amateur Golf failures [2]</a:t>
            </a:r>
            <a:endParaRPr sz="1800">
              <a:latin typeface="Lato"/>
              <a:ea typeface="Lato"/>
              <a:cs typeface="Lato"/>
              <a:sym typeface="Lato"/>
            </a:endParaRPr>
          </a:p>
        </p:txBody>
      </p:sp>
      <p:pic>
        <p:nvPicPr>
          <p:cNvPr id="152" name="Google Shape;152;p17"/>
          <p:cNvPicPr preferRelativeResize="0"/>
          <p:nvPr/>
        </p:nvPicPr>
        <p:blipFill rotWithShape="1">
          <a:blip r:embed="rId5">
            <a:alphaModFix/>
          </a:blip>
          <a:srcRect l="14283" r="3153"/>
          <a:stretch/>
        </p:blipFill>
        <p:spPr>
          <a:xfrm>
            <a:off x="5991425" y="1657625"/>
            <a:ext cx="3022500" cy="1830700"/>
          </a:xfrm>
          <a:prstGeom prst="rect">
            <a:avLst/>
          </a:prstGeom>
          <a:noFill/>
          <a:ln>
            <a:noFill/>
          </a:ln>
          <a:effectLst>
            <a:outerShdw blurRad="57150" dist="19050" dir="5400000" algn="bl" rotWithShape="0">
              <a:srgbClr val="000000">
                <a:alpha val="50000"/>
              </a:srgbClr>
            </a:outerShdw>
          </a:effectLst>
        </p:spPr>
      </p:pic>
      <p:sp>
        <p:nvSpPr>
          <p:cNvPr id="153" name="Google Shape;153;p17"/>
          <p:cNvSpPr txBox="1">
            <a:spLocks noGrp="1"/>
          </p:cNvSpPr>
          <p:nvPr>
            <p:ph type="body" idx="1"/>
          </p:nvPr>
        </p:nvSpPr>
        <p:spPr>
          <a:xfrm>
            <a:off x="6182725" y="3488325"/>
            <a:ext cx="2742300" cy="33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rgbClr val="000000"/>
                </a:solidFill>
              </a:rPr>
              <a:t>Next-generation coaching application [4] </a:t>
            </a:r>
            <a:endParaRPr sz="1800"/>
          </a:p>
        </p:txBody>
      </p:sp>
      <p:sp>
        <p:nvSpPr>
          <p:cNvPr id="154" name="Google Shape;154;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a:p>
            <a:pPr marL="0" lvl="0" indent="0" algn="l" rtl="0">
              <a:spcBef>
                <a:spcPts val="0"/>
              </a:spcBef>
              <a:spcAft>
                <a:spcPts val="0"/>
              </a:spcAft>
              <a:buNone/>
            </a:pPr>
            <a:endParaRPr/>
          </a:p>
        </p:txBody>
      </p:sp>
      <p:sp>
        <p:nvSpPr>
          <p:cNvPr id="160" name="Google Shape;160;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61" name="Google Shape;161;p18"/>
          <p:cNvPicPr preferRelativeResize="0"/>
          <p:nvPr/>
        </p:nvPicPr>
        <p:blipFill>
          <a:blip r:embed="rId3">
            <a:alphaModFix/>
          </a:blip>
          <a:stretch>
            <a:fillRect/>
          </a:stretch>
        </p:blipFill>
        <p:spPr>
          <a:xfrm>
            <a:off x="1151659" y="3306500"/>
            <a:ext cx="1266683" cy="1836949"/>
          </a:xfrm>
          <a:prstGeom prst="rect">
            <a:avLst/>
          </a:prstGeom>
          <a:noFill/>
          <a:ln>
            <a:noFill/>
          </a:ln>
        </p:spPr>
      </p:pic>
      <p:pic>
        <p:nvPicPr>
          <p:cNvPr id="162" name="Google Shape;162;p18"/>
          <p:cNvPicPr preferRelativeResize="0"/>
          <p:nvPr/>
        </p:nvPicPr>
        <p:blipFill>
          <a:blip r:embed="rId4">
            <a:alphaModFix/>
          </a:blip>
          <a:stretch>
            <a:fillRect/>
          </a:stretch>
        </p:blipFill>
        <p:spPr>
          <a:xfrm rot="10800000">
            <a:off x="101350" y="1254599"/>
            <a:ext cx="2688525" cy="2051901"/>
          </a:xfrm>
          <a:prstGeom prst="rect">
            <a:avLst/>
          </a:prstGeom>
          <a:noFill/>
          <a:ln>
            <a:noFill/>
          </a:ln>
        </p:spPr>
      </p:pic>
      <p:pic>
        <p:nvPicPr>
          <p:cNvPr id="163" name="Google Shape;163;p18"/>
          <p:cNvPicPr preferRelativeResize="0"/>
          <p:nvPr/>
        </p:nvPicPr>
        <p:blipFill>
          <a:blip r:embed="rId5">
            <a:alphaModFix/>
          </a:blip>
          <a:stretch>
            <a:fillRect/>
          </a:stretch>
        </p:blipFill>
        <p:spPr>
          <a:xfrm>
            <a:off x="2789863" y="1476550"/>
            <a:ext cx="746900" cy="748750"/>
          </a:xfrm>
          <a:prstGeom prst="rect">
            <a:avLst/>
          </a:prstGeom>
          <a:noFill/>
          <a:ln>
            <a:noFill/>
          </a:ln>
        </p:spPr>
      </p:pic>
      <p:pic>
        <p:nvPicPr>
          <p:cNvPr id="164" name="Google Shape;164;p18"/>
          <p:cNvPicPr preferRelativeResize="0"/>
          <p:nvPr/>
        </p:nvPicPr>
        <p:blipFill>
          <a:blip r:embed="rId6">
            <a:alphaModFix/>
          </a:blip>
          <a:stretch>
            <a:fillRect/>
          </a:stretch>
        </p:blipFill>
        <p:spPr>
          <a:xfrm>
            <a:off x="3387700" y="3665135"/>
            <a:ext cx="675725" cy="677580"/>
          </a:xfrm>
          <a:prstGeom prst="rect">
            <a:avLst/>
          </a:prstGeom>
          <a:noFill/>
          <a:ln>
            <a:noFill/>
          </a:ln>
        </p:spPr>
      </p:pic>
      <p:pic>
        <p:nvPicPr>
          <p:cNvPr id="165" name="Google Shape;165;p18"/>
          <p:cNvPicPr preferRelativeResize="0"/>
          <p:nvPr/>
        </p:nvPicPr>
        <p:blipFill>
          <a:blip r:embed="rId7">
            <a:alphaModFix/>
          </a:blip>
          <a:stretch>
            <a:fillRect/>
          </a:stretch>
        </p:blipFill>
        <p:spPr>
          <a:xfrm>
            <a:off x="3387687" y="800787"/>
            <a:ext cx="675750" cy="675750"/>
          </a:xfrm>
          <a:prstGeom prst="rect">
            <a:avLst/>
          </a:prstGeom>
          <a:noFill/>
          <a:ln>
            <a:noFill/>
          </a:ln>
        </p:spPr>
      </p:pic>
      <p:pic>
        <p:nvPicPr>
          <p:cNvPr id="166" name="Google Shape;166;p18"/>
          <p:cNvPicPr preferRelativeResize="0"/>
          <p:nvPr/>
        </p:nvPicPr>
        <p:blipFill>
          <a:blip r:embed="rId8">
            <a:alphaModFix/>
          </a:blip>
          <a:stretch>
            <a:fillRect/>
          </a:stretch>
        </p:blipFill>
        <p:spPr>
          <a:xfrm>
            <a:off x="2825462" y="2989398"/>
            <a:ext cx="675725" cy="675725"/>
          </a:xfrm>
          <a:prstGeom prst="rect">
            <a:avLst/>
          </a:prstGeom>
          <a:noFill/>
          <a:ln>
            <a:noFill/>
          </a:ln>
        </p:spPr>
      </p:pic>
      <p:pic>
        <p:nvPicPr>
          <p:cNvPr id="167" name="Google Shape;167;p18"/>
          <p:cNvPicPr preferRelativeResize="0"/>
          <p:nvPr/>
        </p:nvPicPr>
        <p:blipFill>
          <a:blip r:embed="rId9">
            <a:alphaModFix/>
          </a:blip>
          <a:stretch>
            <a:fillRect/>
          </a:stretch>
        </p:blipFill>
        <p:spPr>
          <a:xfrm>
            <a:off x="2874197" y="2319192"/>
            <a:ext cx="578239" cy="576300"/>
          </a:xfrm>
          <a:prstGeom prst="rect">
            <a:avLst/>
          </a:prstGeom>
          <a:noFill/>
          <a:ln>
            <a:noFill/>
          </a:ln>
        </p:spPr>
      </p:pic>
      <p:sp>
        <p:nvSpPr>
          <p:cNvPr id="168" name="Google Shape;168;p18"/>
          <p:cNvSpPr txBox="1"/>
          <p:nvPr/>
        </p:nvSpPr>
        <p:spPr>
          <a:xfrm>
            <a:off x="4063425" y="800763"/>
            <a:ext cx="49413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Accelerometer measures hand and club velocity through the swing</a:t>
            </a:r>
            <a:endParaRPr sz="1800">
              <a:latin typeface="Lato"/>
              <a:ea typeface="Lato"/>
              <a:cs typeface="Lato"/>
              <a:sym typeface="Lato"/>
            </a:endParaRPr>
          </a:p>
        </p:txBody>
      </p:sp>
      <p:sp>
        <p:nvSpPr>
          <p:cNvPr id="169" name="Google Shape;169;p18"/>
          <p:cNvSpPr txBox="1"/>
          <p:nvPr/>
        </p:nvSpPr>
        <p:spPr>
          <a:xfrm>
            <a:off x="3452425" y="3051450"/>
            <a:ext cx="5022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BLE provides wireless transfer of coaching data.</a:t>
            </a:r>
            <a:endParaRPr sz="1800">
              <a:latin typeface="Lato"/>
              <a:ea typeface="Lato"/>
              <a:cs typeface="Lato"/>
              <a:sym typeface="Lato"/>
            </a:endParaRPr>
          </a:p>
        </p:txBody>
      </p:sp>
      <p:sp>
        <p:nvSpPr>
          <p:cNvPr id="170" name="Google Shape;170;p18"/>
          <p:cNvSpPr txBox="1"/>
          <p:nvPr/>
        </p:nvSpPr>
        <p:spPr>
          <a:xfrm>
            <a:off x="4227825" y="3665125"/>
            <a:ext cx="37281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On board battery allows for hours of runtime</a:t>
            </a:r>
            <a:endParaRPr sz="1800">
              <a:latin typeface="Lato"/>
              <a:ea typeface="Lato"/>
              <a:cs typeface="Lato"/>
              <a:sym typeface="Lato"/>
            </a:endParaRPr>
          </a:p>
        </p:txBody>
      </p:sp>
      <p:sp>
        <p:nvSpPr>
          <p:cNvPr id="171" name="Google Shape;171;p18"/>
          <p:cNvSpPr txBox="1"/>
          <p:nvPr/>
        </p:nvSpPr>
        <p:spPr>
          <a:xfrm>
            <a:off x="3452425" y="1509613"/>
            <a:ext cx="5022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User friendly application to give intelligent swing feedback.</a:t>
            </a:r>
            <a:endParaRPr sz="1800">
              <a:latin typeface="Lato"/>
              <a:ea typeface="Lato"/>
              <a:cs typeface="Lato"/>
              <a:sym typeface="Lato"/>
            </a:endParaRPr>
          </a:p>
        </p:txBody>
      </p:sp>
      <p:sp>
        <p:nvSpPr>
          <p:cNvPr id="172" name="Google Shape;172;p18"/>
          <p:cNvSpPr txBox="1"/>
          <p:nvPr/>
        </p:nvSpPr>
        <p:spPr>
          <a:xfrm>
            <a:off x="3501175" y="2249500"/>
            <a:ext cx="5435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Gyroscopes track hand and club orientation through the swing.</a:t>
            </a:r>
            <a:endParaRPr sz="1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Technical Constraints</a:t>
            </a:r>
            <a:endParaRPr/>
          </a:p>
        </p:txBody>
      </p:sp>
      <p:sp>
        <p:nvSpPr>
          <p:cNvPr id="178" name="Google Shape;178;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aphicFrame>
        <p:nvGraphicFramePr>
          <p:cNvPr id="179" name="Google Shape;179;p19"/>
          <p:cNvGraphicFramePr/>
          <p:nvPr/>
        </p:nvGraphicFramePr>
        <p:xfrm>
          <a:off x="443900" y="1533813"/>
          <a:ext cx="8259800" cy="3108960"/>
        </p:xfrm>
        <a:graphic>
          <a:graphicData uri="http://schemas.openxmlformats.org/drawingml/2006/table">
            <a:tbl>
              <a:tblPr>
                <a:noFill/>
                <a:tableStyleId>{D7561146-33CC-4F28-B817-D9DE9275BE24}</a:tableStyleId>
              </a:tblPr>
              <a:tblGrid>
                <a:gridCol w="1963500">
                  <a:extLst>
                    <a:ext uri="{9D8B030D-6E8A-4147-A177-3AD203B41FA5}">
                      <a16:colId xmlns:a16="http://schemas.microsoft.com/office/drawing/2014/main" val="20000"/>
                    </a:ext>
                  </a:extLst>
                </a:gridCol>
                <a:gridCol w="6296300">
                  <a:extLst>
                    <a:ext uri="{9D8B030D-6E8A-4147-A177-3AD203B41FA5}">
                      <a16:colId xmlns:a16="http://schemas.microsoft.com/office/drawing/2014/main" val="20001"/>
                    </a:ext>
                  </a:extLst>
                </a:gridCol>
              </a:tblGrid>
              <a:tr h="208425">
                <a:tc>
                  <a:txBody>
                    <a:bodyPr/>
                    <a:lstStyle/>
                    <a:p>
                      <a:pPr marL="0" lvl="0" indent="0" algn="just" rtl="0">
                        <a:spcBef>
                          <a:spcPts val="0"/>
                        </a:spcBef>
                        <a:spcAft>
                          <a:spcPts val="0"/>
                        </a:spcAft>
                        <a:buNone/>
                      </a:pPr>
                      <a:r>
                        <a:rPr lang="en" b="1">
                          <a:latin typeface="Lato"/>
                          <a:ea typeface="Lato"/>
                          <a:cs typeface="Lato"/>
                          <a:sym typeface="Lato"/>
                        </a:rPr>
                        <a:t>Name</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b="1">
                          <a:latin typeface="Lato"/>
                          <a:ea typeface="Lato"/>
                          <a:cs typeface="Lato"/>
                          <a:sym typeface="Lato"/>
                        </a:rPr>
                        <a:t>Description</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47875">
                <a:tc>
                  <a:txBody>
                    <a:bodyPr/>
                    <a:lstStyle/>
                    <a:p>
                      <a:pPr marL="0" lvl="0" indent="0" algn="just" rtl="0">
                        <a:spcBef>
                          <a:spcPts val="0"/>
                        </a:spcBef>
                        <a:spcAft>
                          <a:spcPts val="0"/>
                        </a:spcAft>
                        <a:buNone/>
                      </a:pPr>
                      <a:r>
                        <a:rPr lang="en">
                          <a:latin typeface="Lato"/>
                          <a:ea typeface="Lato"/>
                          <a:cs typeface="Lato"/>
                          <a:sym typeface="Lato"/>
                        </a:rPr>
                        <a:t>Hand Orientation</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a:latin typeface="Lato"/>
                          <a:ea typeface="Lato"/>
                          <a:cs typeface="Lato"/>
                          <a:sym typeface="Lato"/>
                        </a:rPr>
                        <a:t>Wrist flexion, extension, and deviation within </a:t>
                      </a:r>
                      <a:r>
                        <a:rPr lang="en" b="1">
                          <a:latin typeface="Lato"/>
                          <a:ea typeface="Lato"/>
                          <a:cs typeface="Lato"/>
                          <a:sym typeface="Lato"/>
                        </a:rPr>
                        <a:t>3°</a:t>
                      </a:r>
                      <a:r>
                        <a:rPr lang="en">
                          <a:latin typeface="Lato"/>
                          <a:ea typeface="Lato"/>
                          <a:cs typeface="Lato"/>
                          <a:sym typeface="Lato"/>
                        </a:rPr>
                        <a:t>. </a:t>
                      </a:r>
                      <a:endParaRPr>
                        <a:latin typeface="Lato"/>
                        <a:ea typeface="Lato"/>
                        <a:cs typeface="Lato"/>
                        <a:sym typeface="Lato"/>
                      </a:endParaRPr>
                    </a:p>
                    <a:p>
                      <a:pPr marL="0" lvl="0" indent="0" algn="just" rtl="0">
                        <a:spcBef>
                          <a:spcPts val="0"/>
                        </a:spcBef>
                        <a:spcAft>
                          <a:spcPts val="0"/>
                        </a:spcAft>
                        <a:buNone/>
                      </a:pPr>
                      <a:endParaRPr>
                        <a:latin typeface="Lato"/>
                        <a:ea typeface="Lato"/>
                        <a:cs typeface="Lato"/>
                        <a:sym typeface="Lato"/>
                      </a:endParaRPr>
                    </a:p>
                    <a:p>
                      <a:pPr marL="0" lvl="0" indent="0" algn="just" rtl="0">
                        <a:spcBef>
                          <a:spcPts val="0"/>
                        </a:spcBef>
                        <a:spcAft>
                          <a:spcPts val="0"/>
                        </a:spcAft>
                        <a:buNone/>
                      </a:pPr>
                      <a:r>
                        <a:rPr lang="en">
                          <a:latin typeface="Lato"/>
                          <a:ea typeface="Lato"/>
                          <a:cs typeface="Lato"/>
                          <a:sym typeface="Lato"/>
                        </a:rPr>
                        <a:t>Wrist acceleration, hand orientation, and hand acceleration within </a:t>
                      </a:r>
                      <a:r>
                        <a:rPr lang="en" b="1">
                          <a:latin typeface="Lato"/>
                          <a:ea typeface="Lato"/>
                          <a:cs typeface="Lato"/>
                          <a:sym typeface="Lato"/>
                        </a:rPr>
                        <a:t>5%</a:t>
                      </a:r>
                      <a:r>
                        <a:rPr lang="en">
                          <a:latin typeface="Lato"/>
                          <a:ea typeface="Lato"/>
                          <a:cs typeface="Lato"/>
                          <a:sym typeface="Lato"/>
                        </a:rPr>
                        <a:t>.</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8425">
                <a:tc>
                  <a:txBody>
                    <a:bodyPr/>
                    <a:lstStyle/>
                    <a:p>
                      <a:pPr marL="0" lvl="0" indent="0" algn="just" rtl="0">
                        <a:spcBef>
                          <a:spcPts val="0"/>
                        </a:spcBef>
                        <a:spcAft>
                          <a:spcPts val="0"/>
                        </a:spcAft>
                        <a:buNone/>
                      </a:pPr>
                      <a:r>
                        <a:rPr lang="en">
                          <a:latin typeface="Lato"/>
                          <a:ea typeface="Lato"/>
                          <a:cs typeface="Lato"/>
                          <a:sym typeface="Lato"/>
                        </a:rPr>
                        <a:t>Wireless Communication</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a:latin typeface="Lato"/>
                          <a:ea typeface="Lato"/>
                          <a:cs typeface="Lato"/>
                          <a:sym typeface="Lato"/>
                        </a:rPr>
                        <a:t>Communicate Wirelessly </a:t>
                      </a:r>
                      <a:r>
                        <a:rPr lang="en" b="1">
                          <a:latin typeface="Lato"/>
                          <a:ea typeface="Lato"/>
                          <a:cs typeface="Lato"/>
                          <a:sym typeface="Lato"/>
                        </a:rPr>
                        <a:t>&gt;30 feet</a:t>
                      </a:r>
                      <a:r>
                        <a:rPr lang="en">
                          <a:latin typeface="Lato"/>
                          <a:ea typeface="Lato"/>
                          <a:cs typeface="Lato"/>
                          <a:sym typeface="Lato"/>
                        </a:rPr>
                        <a:t>.</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8425">
                <a:tc>
                  <a:txBody>
                    <a:bodyPr/>
                    <a:lstStyle/>
                    <a:p>
                      <a:pPr marL="0" lvl="0" indent="0" algn="just" rtl="0">
                        <a:spcBef>
                          <a:spcPts val="0"/>
                        </a:spcBef>
                        <a:spcAft>
                          <a:spcPts val="0"/>
                        </a:spcAft>
                        <a:buNone/>
                      </a:pPr>
                      <a:r>
                        <a:rPr lang="en">
                          <a:latin typeface="Lato"/>
                          <a:ea typeface="Lato"/>
                          <a:cs typeface="Lato"/>
                          <a:sym typeface="Lato"/>
                        </a:rPr>
                        <a:t>Data Display</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a:latin typeface="Lato"/>
                          <a:ea typeface="Lato"/>
                          <a:cs typeface="Lato"/>
                          <a:sym typeface="Lato"/>
                        </a:rPr>
                        <a:t>Simple visual application that supports </a:t>
                      </a:r>
                      <a:r>
                        <a:rPr lang="en" b="1">
                          <a:latin typeface="Lato"/>
                          <a:ea typeface="Lato"/>
                          <a:cs typeface="Lato"/>
                          <a:sym typeface="Lato"/>
                        </a:rPr>
                        <a:t>120 Hz data rate</a:t>
                      </a:r>
                      <a:r>
                        <a:rPr lang="en">
                          <a:latin typeface="Lato"/>
                          <a:ea typeface="Lato"/>
                          <a:cs typeface="Lato"/>
                          <a:sym typeface="Lato"/>
                        </a:rPr>
                        <a:t>.</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47875">
                <a:tc>
                  <a:txBody>
                    <a:bodyPr/>
                    <a:lstStyle/>
                    <a:p>
                      <a:pPr marL="0" lvl="0" indent="0" algn="just" rtl="0">
                        <a:spcBef>
                          <a:spcPts val="0"/>
                        </a:spcBef>
                        <a:spcAft>
                          <a:spcPts val="0"/>
                        </a:spcAft>
                        <a:buNone/>
                      </a:pPr>
                      <a:r>
                        <a:rPr lang="en">
                          <a:latin typeface="Lato"/>
                          <a:ea typeface="Lato"/>
                          <a:cs typeface="Lato"/>
                          <a:sym typeface="Lato"/>
                        </a:rPr>
                        <a:t>Unobtrusive</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a:latin typeface="Lato"/>
                          <a:ea typeface="Lato"/>
                          <a:cs typeface="Lato"/>
                          <a:sym typeface="Lato"/>
                        </a:rPr>
                        <a:t>Footprint </a:t>
                      </a:r>
                      <a:r>
                        <a:rPr lang="en" b="1">
                          <a:latin typeface="Lato"/>
                          <a:ea typeface="Lato"/>
                          <a:cs typeface="Lato"/>
                          <a:sym typeface="Lato"/>
                        </a:rPr>
                        <a:t>&lt;3 inches</a:t>
                      </a:r>
                      <a:r>
                        <a:rPr lang="en">
                          <a:latin typeface="Lato"/>
                          <a:ea typeface="Lato"/>
                          <a:cs typeface="Lato"/>
                          <a:sym typeface="Lato"/>
                        </a:rPr>
                        <a:t>. </a:t>
                      </a:r>
                      <a:endParaRPr>
                        <a:latin typeface="Lato"/>
                        <a:ea typeface="Lato"/>
                        <a:cs typeface="Lato"/>
                        <a:sym typeface="Lato"/>
                      </a:endParaRPr>
                    </a:p>
                    <a:p>
                      <a:pPr marL="0" lvl="0" indent="0" algn="just" rtl="0">
                        <a:spcBef>
                          <a:spcPts val="0"/>
                        </a:spcBef>
                        <a:spcAft>
                          <a:spcPts val="0"/>
                        </a:spcAft>
                        <a:buNone/>
                      </a:pPr>
                      <a:endParaRPr>
                        <a:latin typeface="Lato"/>
                        <a:ea typeface="Lato"/>
                        <a:cs typeface="Lato"/>
                        <a:sym typeface="Lato"/>
                      </a:endParaRPr>
                    </a:p>
                    <a:p>
                      <a:pPr marL="0" lvl="0" indent="0" algn="just" rtl="0">
                        <a:spcBef>
                          <a:spcPts val="0"/>
                        </a:spcBef>
                        <a:spcAft>
                          <a:spcPts val="0"/>
                        </a:spcAft>
                        <a:buNone/>
                      </a:pPr>
                      <a:r>
                        <a:rPr lang="en">
                          <a:latin typeface="Lato"/>
                          <a:ea typeface="Lato"/>
                          <a:cs typeface="Lato"/>
                          <a:sym typeface="Lato"/>
                        </a:rPr>
                        <a:t>Wires must not interfere with swing motion.</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8425">
                <a:tc>
                  <a:txBody>
                    <a:bodyPr/>
                    <a:lstStyle/>
                    <a:p>
                      <a:pPr marL="0" lvl="0" indent="0" algn="just" rtl="0">
                        <a:spcBef>
                          <a:spcPts val="0"/>
                        </a:spcBef>
                        <a:spcAft>
                          <a:spcPts val="0"/>
                        </a:spcAft>
                        <a:buNone/>
                      </a:pPr>
                      <a:r>
                        <a:rPr lang="en">
                          <a:latin typeface="Lato"/>
                          <a:ea typeface="Lato"/>
                          <a:cs typeface="Lato"/>
                          <a:sym typeface="Lato"/>
                        </a:rPr>
                        <a:t>Portability</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a:latin typeface="Lato"/>
                          <a:ea typeface="Lato"/>
                          <a:cs typeface="Lato"/>
                          <a:sym typeface="Lato"/>
                        </a:rPr>
                        <a:t>Battery life</a:t>
                      </a:r>
                      <a:r>
                        <a:rPr lang="en" b="1">
                          <a:latin typeface="Lato"/>
                          <a:ea typeface="Lato"/>
                          <a:cs typeface="Lato"/>
                          <a:sym typeface="Lato"/>
                        </a:rPr>
                        <a:t> &gt;5 hours</a:t>
                      </a:r>
                      <a:r>
                        <a:rPr lang="en">
                          <a:latin typeface="Lato"/>
                          <a:ea typeface="Lato"/>
                          <a:cs typeface="Lato"/>
                          <a:sym typeface="Lato"/>
                        </a:rPr>
                        <a:t>.</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Constraints</a:t>
            </a:r>
            <a:endParaRPr/>
          </a:p>
        </p:txBody>
      </p:sp>
      <p:sp>
        <p:nvSpPr>
          <p:cNvPr id="185" name="Google Shape;185;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aphicFrame>
        <p:nvGraphicFramePr>
          <p:cNvPr id="186" name="Google Shape;186;p20"/>
          <p:cNvGraphicFramePr/>
          <p:nvPr/>
        </p:nvGraphicFramePr>
        <p:xfrm>
          <a:off x="443900" y="1533813"/>
          <a:ext cx="8302675" cy="1385875"/>
        </p:xfrm>
        <a:graphic>
          <a:graphicData uri="http://schemas.openxmlformats.org/drawingml/2006/table">
            <a:tbl>
              <a:tblPr>
                <a:noFill/>
                <a:tableStyleId>{D7561146-33CC-4F28-B817-D9DE9275BE24}</a:tableStyleId>
              </a:tblPr>
              <a:tblGrid>
                <a:gridCol w="1973700">
                  <a:extLst>
                    <a:ext uri="{9D8B030D-6E8A-4147-A177-3AD203B41FA5}">
                      <a16:colId xmlns:a16="http://schemas.microsoft.com/office/drawing/2014/main" val="20000"/>
                    </a:ext>
                  </a:extLst>
                </a:gridCol>
                <a:gridCol w="6328975">
                  <a:extLst>
                    <a:ext uri="{9D8B030D-6E8A-4147-A177-3AD203B41FA5}">
                      <a16:colId xmlns:a16="http://schemas.microsoft.com/office/drawing/2014/main" val="20001"/>
                    </a:ext>
                  </a:extLst>
                </a:gridCol>
              </a:tblGrid>
              <a:tr h="452325">
                <a:tc>
                  <a:txBody>
                    <a:bodyPr/>
                    <a:lstStyle/>
                    <a:p>
                      <a:pPr marL="0" lvl="0" indent="0" algn="just" rtl="0">
                        <a:spcBef>
                          <a:spcPts val="0"/>
                        </a:spcBef>
                        <a:spcAft>
                          <a:spcPts val="0"/>
                        </a:spcAft>
                        <a:buNone/>
                      </a:pPr>
                      <a:r>
                        <a:rPr lang="en" b="1">
                          <a:latin typeface="Lato"/>
                          <a:ea typeface="Lato"/>
                          <a:cs typeface="Lato"/>
                          <a:sym typeface="Lato"/>
                        </a:rPr>
                        <a:t>Name</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just" rtl="0">
                        <a:spcBef>
                          <a:spcPts val="0"/>
                        </a:spcBef>
                        <a:spcAft>
                          <a:spcPts val="0"/>
                        </a:spcAft>
                        <a:buNone/>
                      </a:pPr>
                      <a:r>
                        <a:rPr lang="en" b="1">
                          <a:latin typeface="Lato"/>
                          <a:ea typeface="Lato"/>
                          <a:cs typeface="Lato"/>
                          <a:sym typeface="Lato"/>
                        </a:rPr>
                        <a:t>Description</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66775">
                <a:tc>
                  <a:txBody>
                    <a:bodyPr/>
                    <a:lstStyle/>
                    <a:p>
                      <a:pPr marL="0" lvl="0" indent="0" algn="just" rtl="0">
                        <a:spcBef>
                          <a:spcPts val="0"/>
                        </a:spcBef>
                        <a:spcAft>
                          <a:spcPts val="0"/>
                        </a:spcAft>
                        <a:buNone/>
                      </a:pPr>
                      <a:r>
                        <a:rPr lang="en">
                          <a:latin typeface="Lato"/>
                          <a:ea typeface="Lato"/>
                          <a:cs typeface="Lato"/>
                          <a:sym typeface="Lato"/>
                        </a:rPr>
                        <a:t>Manufacturability</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a:latin typeface="Lato"/>
                          <a:ea typeface="Lato"/>
                          <a:cs typeface="Lato"/>
                          <a:sym typeface="Lato"/>
                        </a:rPr>
                        <a:t>Modular garment and wrist controller.</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6775">
                <a:tc>
                  <a:txBody>
                    <a:bodyPr/>
                    <a:lstStyle/>
                    <a:p>
                      <a:pPr marL="0" lvl="0" indent="0" algn="l" rtl="0">
                        <a:spcBef>
                          <a:spcPts val="0"/>
                        </a:spcBef>
                        <a:spcAft>
                          <a:spcPts val="0"/>
                        </a:spcAft>
                        <a:buNone/>
                      </a:pPr>
                      <a:r>
                        <a:rPr lang="en">
                          <a:latin typeface="Lato"/>
                          <a:ea typeface="Lato"/>
                          <a:cs typeface="Lato"/>
                          <a:sym typeface="Lato"/>
                        </a:rPr>
                        <a:t>Environmental</a:t>
                      </a:r>
                      <a:endParaRPr>
                        <a:latin typeface="Lato"/>
                        <a:ea typeface="Lato"/>
                        <a:cs typeface="Lato"/>
                        <a:sym typeface="Lato"/>
                      </a:endParaRPr>
                    </a:p>
                  </a:txBody>
                  <a:tcPr marL="63500" marR="63500" marT="63500" marB="63500">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a:latin typeface="Lato"/>
                          <a:ea typeface="Lato"/>
                          <a:cs typeface="Lato"/>
                          <a:sym typeface="Lato"/>
                        </a:rPr>
                        <a:t>The glove must be IP54 water and dust resistant.</a:t>
                      </a:r>
                      <a:endParaRPr>
                        <a:latin typeface="Lato"/>
                        <a:ea typeface="Lato"/>
                        <a:cs typeface="Lato"/>
                        <a:sym typeface="Lato"/>
                      </a:endParaRPr>
                    </a:p>
                  </a:txBody>
                  <a:tcPr marL="63500" marR="63500" marT="63500" marB="63500">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87" name="Google Shape;187;p20"/>
          <p:cNvSpPr txBox="1"/>
          <p:nvPr/>
        </p:nvSpPr>
        <p:spPr>
          <a:xfrm>
            <a:off x="4749338" y="4422175"/>
            <a:ext cx="1763700" cy="3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a:ea typeface="Lato"/>
                <a:cs typeface="Lato"/>
                <a:sym typeface="Lato"/>
              </a:rPr>
              <a:t>Ingress Protection Level 54 [6]</a:t>
            </a:r>
            <a:endParaRPr dirty="0">
              <a:latin typeface="Lato"/>
              <a:ea typeface="Lato"/>
              <a:cs typeface="Lato"/>
              <a:sym typeface="Lato"/>
            </a:endParaRPr>
          </a:p>
        </p:txBody>
      </p:sp>
      <p:pic>
        <p:nvPicPr>
          <p:cNvPr id="188" name="Google Shape;188;p20"/>
          <p:cNvPicPr preferRelativeResize="0"/>
          <p:nvPr/>
        </p:nvPicPr>
        <p:blipFill>
          <a:blip r:embed="rId3">
            <a:alphaModFix/>
          </a:blip>
          <a:stretch>
            <a:fillRect/>
          </a:stretch>
        </p:blipFill>
        <p:spPr>
          <a:xfrm>
            <a:off x="5048089" y="3278250"/>
            <a:ext cx="1143902" cy="1143925"/>
          </a:xfrm>
          <a:prstGeom prst="rect">
            <a:avLst/>
          </a:prstGeom>
          <a:noFill/>
          <a:ln>
            <a:noFill/>
          </a:ln>
        </p:spPr>
      </p:pic>
      <p:sp>
        <p:nvSpPr>
          <p:cNvPr id="189" name="Google Shape;189;p20"/>
          <p:cNvSpPr txBox="1"/>
          <p:nvPr/>
        </p:nvSpPr>
        <p:spPr>
          <a:xfrm>
            <a:off x="1724200" y="4459440"/>
            <a:ext cx="1977300" cy="2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to"/>
                <a:ea typeface="Lato"/>
                <a:cs typeface="Lato"/>
                <a:sym typeface="Lato"/>
              </a:rPr>
              <a:t>Modular/Replaceable parts [5]</a:t>
            </a:r>
            <a:endParaRPr dirty="0">
              <a:latin typeface="Lato"/>
              <a:ea typeface="Lato"/>
              <a:cs typeface="Lato"/>
              <a:sym typeface="Lato"/>
            </a:endParaRPr>
          </a:p>
        </p:txBody>
      </p:sp>
      <p:pic>
        <p:nvPicPr>
          <p:cNvPr id="190" name="Google Shape;190;p20"/>
          <p:cNvPicPr preferRelativeResize="0"/>
          <p:nvPr/>
        </p:nvPicPr>
        <p:blipFill>
          <a:blip r:embed="rId4">
            <a:alphaModFix/>
          </a:blip>
          <a:stretch>
            <a:fillRect/>
          </a:stretch>
        </p:blipFill>
        <p:spPr>
          <a:xfrm rot="10800000" flipH="1">
            <a:off x="1724200" y="3141998"/>
            <a:ext cx="1001875" cy="811692"/>
          </a:xfrm>
          <a:prstGeom prst="rect">
            <a:avLst/>
          </a:prstGeom>
          <a:noFill/>
          <a:ln>
            <a:noFill/>
          </a:ln>
        </p:spPr>
      </p:pic>
      <p:cxnSp>
        <p:nvCxnSpPr>
          <p:cNvPr id="191" name="Google Shape;191;p20"/>
          <p:cNvCxnSpPr/>
          <p:nvPr/>
        </p:nvCxnSpPr>
        <p:spPr>
          <a:xfrm>
            <a:off x="2696460" y="3794244"/>
            <a:ext cx="349800" cy="367200"/>
          </a:xfrm>
          <a:prstGeom prst="bentConnector3">
            <a:avLst>
              <a:gd name="adj1" fmla="val 44190"/>
            </a:avLst>
          </a:prstGeom>
          <a:noFill/>
          <a:ln w="9525" cap="flat" cmpd="sng">
            <a:solidFill>
              <a:srgbClr val="1A1A1A"/>
            </a:solidFill>
            <a:prstDash val="solid"/>
            <a:round/>
            <a:headEnd type="none" w="med" len="med"/>
            <a:tailEnd type="none" w="med" len="med"/>
          </a:ln>
        </p:spPr>
      </p:cxnSp>
      <p:pic>
        <p:nvPicPr>
          <p:cNvPr id="192" name="Google Shape;192;p20"/>
          <p:cNvPicPr preferRelativeResize="0"/>
          <p:nvPr/>
        </p:nvPicPr>
        <p:blipFill rotWithShape="1">
          <a:blip r:embed="rId5">
            <a:alphaModFix/>
          </a:blip>
          <a:srcRect l="26557" t="54065" r="67369" b="39096"/>
          <a:stretch/>
        </p:blipFill>
        <p:spPr>
          <a:xfrm rot="-5400000">
            <a:off x="2815473" y="3878682"/>
            <a:ext cx="315331" cy="146452"/>
          </a:xfrm>
          <a:prstGeom prst="rect">
            <a:avLst/>
          </a:prstGeom>
          <a:noFill/>
          <a:ln>
            <a:noFill/>
          </a:ln>
        </p:spPr>
      </p:pic>
      <p:pic>
        <p:nvPicPr>
          <p:cNvPr id="193" name="Google Shape;193;p20"/>
          <p:cNvPicPr preferRelativeResize="0"/>
          <p:nvPr/>
        </p:nvPicPr>
        <p:blipFill>
          <a:blip r:embed="rId6">
            <a:alphaModFix/>
          </a:blip>
          <a:stretch>
            <a:fillRect/>
          </a:stretch>
        </p:blipFill>
        <p:spPr>
          <a:xfrm>
            <a:off x="3007638" y="3841596"/>
            <a:ext cx="582017" cy="6178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729450" y="64008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Overview</a:t>
            </a:r>
            <a:endParaRPr/>
          </a:p>
        </p:txBody>
      </p:sp>
      <p:pic>
        <p:nvPicPr>
          <p:cNvPr id="199" name="Google Shape;199;p21"/>
          <p:cNvPicPr preferRelativeResize="0"/>
          <p:nvPr/>
        </p:nvPicPr>
        <p:blipFill rotWithShape="1">
          <a:blip r:embed="rId3">
            <a:alphaModFix/>
          </a:blip>
          <a:srcRect t="2588" b="2597"/>
          <a:stretch/>
        </p:blipFill>
        <p:spPr>
          <a:xfrm>
            <a:off x="541138" y="1381130"/>
            <a:ext cx="8366532" cy="3663421"/>
          </a:xfrm>
          <a:prstGeom prst="rect">
            <a:avLst/>
          </a:prstGeom>
          <a:noFill/>
          <a:ln>
            <a:noFill/>
          </a:ln>
        </p:spPr>
      </p:pic>
      <p:sp>
        <p:nvSpPr>
          <p:cNvPr id="200" name="Google Shape;200;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2096</Words>
  <Application>Microsoft Office PowerPoint</Application>
  <PresentationFormat>On-screen Show (16:9)</PresentationFormat>
  <Paragraphs>437</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Raleway</vt:lpstr>
      <vt:lpstr>Lato</vt:lpstr>
      <vt:lpstr>Roboto</vt:lpstr>
      <vt:lpstr>Arial</vt:lpstr>
      <vt:lpstr>Times New Roman</vt:lpstr>
      <vt:lpstr>Streamline</vt:lpstr>
      <vt:lpstr>Golf Glove </vt:lpstr>
      <vt:lpstr>Team</vt:lpstr>
      <vt:lpstr>Advisor</vt:lpstr>
      <vt:lpstr>Presentation Outline</vt:lpstr>
      <vt:lpstr>Problem Statement</vt:lpstr>
      <vt:lpstr>Solution </vt:lpstr>
      <vt:lpstr>Technical Constraints</vt:lpstr>
      <vt:lpstr>Practical Constraints</vt:lpstr>
      <vt:lpstr>System Overview</vt:lpstr>
      <vt:lpstr>Sensor Subsystem</vt:lpstr>
      <vt:lpstr>Sensor Subsystem - Accelerometer</vt:lpstr>
      <vt:lpstr>Sensor Subsystem - Gyroscope</vt:lpstr>
      <vt:lpstr>Sensor Subsystem - Pressure Sensor</vt:lpstr>
      <vt:lpstr>Sensor Subsystem - LiquidWire</vt:lpstr>
      <vt:lpstr>Wrist Controller Subsystem</vt:lpstr>
      <vt:lpstr>Wrist Controller Subsystem - Sensor Polling</vt:lpstr>
      <vt:lpstr>Wrist Controller Subsystem - BLE Broadcast</vt:lpstr>
      <vt:lpstr>Wrist Controller Subsystem - Battery</vt:lpstr>
      <vt:lpstr>Coaching App Subsystem</vt:lpstr>
      <vt:lpstr>Coaching App Subsystem - BLE Reception</vt:lpstr>
      <vt:lpstr>Coaching App Subsystem - Database</vt:lpstr>
      <vt:lpstr>Coaching App Subsystem - WebSocket Bandwidth</vt:lpstr>
      <vt:lpstr>Progress</vt:lpstr>
      <vt:lpstr>Todo</vt:lpstr>
      <vt:lpstr>Timeline</vt:lpstr>
      <vt:lpstr>References</vt:lpstr>
      <vt:lpstr>System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Golf Glove </dc:title>
  <cp:lastModifiedBy>Jack Fletcher</cp:lastModifiedBy>
  <cp:revision>2</cp:revision>
  <dcterms:modified xsi:type="dcterms:W3CDTF">2018-11-27T18:22:00Z</dcterms:modified>
</cp:coreProperties>
</file>